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57" r:id="rId3"/>
    <p:sldId id="258" r:id="rId4"/>
    <p:sldId id="277" r:id="rId5"/>
    <p:sldId id="260" r:id="rId6"/>
    <p:sldId id="259" r:id="rId7"/>
    <p:sldId id="261" r:id="rId8"/>
    <p:sldId id="262" r:id="rId9"/>
    <p:sldId id="269" r:id="rId10"/>
    <p:sldId id="278" r:id="rId11"/>
    <p:sldId id="279" r:id="rId12"/>
    <p:sldId id="280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Stile con tema 2 - Color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6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90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914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6805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1507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0088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8703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611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373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726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981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300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122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379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29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517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542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575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74CC0E1-0753-4854-BF4D-C0AAE89A6657}" type="datetimeFigureOut">
              <a:rPr lang="it-IT" smtClean="0"/>
              <a:t>22/10/2022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021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1.wdp"/><Relationship Id="rId4" Type="http://schemas.openxmlformats.org/officeDocument/2006/relationships/image" Target="../media/image18.png"/><Relationship Id="rId9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307174-5486-4083-A809-F180D853D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4448"/>
            <a:ext cx="12192000" cy="645410"/>
          </a:xfrm>
        </p:spPr>
        <p:txBody>
          <a:bodyPr>
            <a:normAutofit/>
          </a:bodyPr>
          <a:lstStyle/>
          <a:p>
            <a:pPr algn="ctr"/>
            <a:r>
              <a:rPr lang="it-IT" sz="2800" dirty="0">
                <a:solidFill>
                  <a:srgbClr val="002060"/>
                </a:solidFill>
              </a:rPr>
              <a:t>Progettazione E Implementazione di Sistemi Software In Rete</a:t>
            </a:r>
          </a:p>
        </p:txBody>
      </p:sp>
      <p:pic>
        <p:nvPicPr>
          <p:cNvPr id="7" name="Immagine 6" descr="Immagine che contiene serbatoio, acquario, fondale oceanico&#10;&#10;Descrizione generata automaticamente">
            <a:extLst>
              <a:ext uri="{FF2B5EF4-FFF2-40B4-BE49-F238E27FC236}">
                <a16:creationId xmlns:a16="http://schemas.microsoft.com/office/drawing/2014/main" id="{51FDE281-B82E-429D-8C68-455B8DFDF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893" y="2310705"/>
            <a:ext cx="2886566" cy="3438525"/>
          </a:xfrm>
          <a:prstGeom prst="rect">
            <a:avLst/>
          </a:prstGeom>
        </p:spPr>
      </p:pic>
      <p:pic>
        <p:nvPicPr>
          <p:cNvPr id="9" name="Immagine 8" descr="Immagine che contiene acquario, serbatoio, fondale oceanico&#10;&#10;Descrizione generata automaticamente">
            <a:extLst>
              <a:ext uri="{FF2B5EF4-FFF2-40B4-BE49-F238E27FC236}">
                <a16:creationId xmlns:a16="http://schemas.microsoft.com/office/drawing/2014/main" id="{36860BBA-7F3D-4B00-A371-9AE8877D4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68" y="2539530"/>
            <a:ext cx="2764155" cy="314024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70B468-92C2-4221-8E0C-D31A994987DE}"/>
              </a:ext>
            </a:extLst>
          </p:cNvPr>
          <p:cNvSpPr txBox="1"/>
          <p:nvPr/>
        </p:nvSpPr>
        <p:spPr>
          <a:xfrm>
            <a:off x="3179845" y="6354998"/>
            <a:ext cx="5845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Morando Matteo 20029404 – Fornasiero Andrea 20031994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3B6D7BF-D598-40CC-A114-2F51ACC5BD14}"/>
              </a:ext>
            </a:extLst>
          </p:cNvPr>
          <p:cNvSpPr/>
          <p:nvPr/>
        </p:nvSpPr>
        <p:spPr>
          <a:xfrm>
            <a:off x="3620803" y="1059514"/>
            <a:ext cx="4950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MyAcquarium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62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06411-25F9-47D1-B478-15E029163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008" y="267543"/>
            <a:ext cx="5519295" cy="722532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rgbClr val="002060"/>
                </a:solidFill>
              </a:rPr>
              <a:t>Tipologie di Pesci marini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A30B97C3-840F-9693-8BCF-FDB37CE80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24745"/>
              </p:ext>
            </p:extLst>
          </p:nvPr>
        </p:nvGraphicFramePr>
        <p:xfrm>
          <a:off x="466660" y="1116199"/>
          <a:ext cx="4729654" cy="521523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64827">
                  <a:extLst>
                    <a:ext uri="{9D8B030D-6E8A-4147-A177-3AD203B41FA5}">
                      <a16:colId xmlns:a16="http://schemas.microsoft.com/office/drawing/2014/main" val="1785743135"/>
                    </a:ext>
                  </a:extLst>
                </a:gridCol>
                <a:gridCol w="2364827">
                  <a:extLst>
                    <a:ext uri="{9D8B030D-6E8A-4147-A177-3AD203B41FA5}">
                      <a16:colId xmlns:a16="http://schemas.microsoft.com/office/drawing/2014/main" val="904057217"/>
                    </a:ext>
                  </a:extLst>
                </a:gridCol>
              </a:tblGrid>
              <a:tr h="5990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600" b="1" i="1" dirty="0">
                          <a:effectLst/>
                        </a:rPr>
                        <a:t> </a:t>
                      </a:r>
                      <a:endParaRPr lang="it-IT" sz="1400" b="1" i="1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Arothron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reticularis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600" b="1">
                          <a:effectLst/>
                        </a:rPr>
                        <a:t> </a:t>
                      </a:r>
                      <a:endParaRPr lang="it-IT" sz="1400" b="1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>
                          <a:effectLst/>
                        </a:rPr>
                        <a:t>Pesce palla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977400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Amphiprion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ocellaris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>
                          <a:effectLst/>
                        </a:rPr>
                        <a:t>Pesce pagliaccio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75631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Chrysiptera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cyanea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>
                          <a:effectLst/>
                        </a:rPr>
                        <a:t>Damigella azzurra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616451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Nemateleotris</a:t>
                      </a:r>
                      <a:r>
                        <a:rPr lang="it-IT" sz="1100" b="1" i="1" dirty="0">
                          <a:effectLst/>
                        </a:rPr>
                        <a:t> magnifica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>
                          <a:effectLst/>
                        </a:rPr>
                        <a:t>Gobbio di fuoco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024045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Paracanthurus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hepatus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>
                          <a:effectLst/>
                        </a:rPr>
                        <a:t>Pesce chirurgo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460594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Centropyge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loricula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dirty="0">
                          <a:effectLst/>
                        </a:rPr>
                        <a:t>Pesce angelo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739689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Muraena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helena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>
                          <a:effectLst/>
                        </a:rPr>
                        <a:t>Murena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998494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>
                          <a:effectLst/>
                        </a:rPr>
                        <a:t>Octopus </a:t>
                      </a:r>
                      <a:r>
                        <a:rPr lang="it-IT" sz="1100" b="1" i="1" dirty="0" err="1">
                          <a:effectLst/>
                        </a:rPr>
                        <a:t>vulgaris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cuvier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dirty="0">
                          <a:effectLst/>
                        </a:rPr>
                        <a:t>Polpo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987503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Asteroidea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dirty="0">
                          <a:effectLst/>
                        </a:rPr>
                        <a:t>Stella marina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641799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Paracentrotus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lividus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>
                          <a:effectLst/>
                        </a:rPr>
                        <a:t>Riccio di mare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40182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>
                          <a:effectLst/>
                        </a:rPr>
                        <a:t>Balistoides conspicillum</a:t>
                      </a:r>
                      <a:endParaRPr lang="it-IT" sz="14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dirty="0">
                          <a:effectLst/>
                        </a:rPr>
                        <a:t>Pesce balestra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613765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Epinephelus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dirty="0">
                          <a:effectLst/>
                        </a:rPr>
                        <a:t>Cernia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540442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Hippocampus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hudsonius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>
                          <a:effectLst/>
                        </a:rPr>
                        <a:t>Cavalluccio marino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279942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Platax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orbicularis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dirty="0">
                          <a:effectLst/>
                        </a:rPr>
                        <a:t>Pesce pipistrello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453952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Scorpaena</a:t>
                      </a:r>
                      <a:r>
                        <a:rPr lang="it-IT" sz="1100" b="1" i="1" dirty="0">
                          <a:effectLst/>
                        </a:rPr>
                        <a:t> scrofa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dirty="0">
                          <a:effectLst/>
                        </a:rPr>
                        <a:t>Scorfano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94854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i="1" dirty="0" err="1">
                          <a:effectLst/>
                        </a:rPr>
                        <a:t>Parablennius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gattorugine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100" b="1" dirty="0">
                          <a:effectLst/>
                        </a:rPr>
                        <a:t>Pesce bavosa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31470487"/>
                  </a:ext>
                </a:extLst>
              </a:tr>
            </a:tbl>
          </a:graphicData>
        </a:graphic>
      </p:graphicFrame>
      <p:pic>
        <p:nvPicPr>
          <p:cNvPr id="5" name="Immagine 4" descr="Immagine che contiene pesce, pterois radiata&#10;&#10;Descrizione generata automaticamente">
            <a:extLst>
              <a:ext uri="{FF2B5EF4-FFF2-40B4-BE49-F238E27FC236}">
                <a16:creationId xmlns:a16="http://schemas.microsoft.com/office/drawing/2014/main" id="{536E93FF-8C80-E1CF-E375-67299922A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03" y="1213142"/>
            <a:ext cx="2777260" cy="1562209"/>
          </a:xfrm>
          <a:prstGeom prst="rect">
            <a:avLst/>
          </a:prstGeom>
        </p:spPr>
      </p:pic>
      <p:pic>
        <p:nvPicPr>
          <p:cNvPr id="6" name="Immagine 5" descr="Immagine che contiene pesce, pterois radiata, colorato, vicino&#10;&#10;Descrizione generata automaticamente">
            <a:extLst>
              <a:ext uri="{FF2B5EF4-FFF2-40B4-BE49-F238E27FC236}">
                <a16:creationId xmlns:a16="http://schemas.microsoft.com/office/drawing/2014/main" id="{D96E538A-70E9-552A-A524-A3369EA27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330" y="2102109"/>
            <a:ext cx="2717454" cy="1533421"/>
          </a:xfrm>
          <a:prstGeom prst="rect">
            <a:avLst/>
          </a:prstGeom>
        </p:spPr>
      </p:pic>
      <p:pic>
        <p:nvPicPr>
          <p:cNvPr id="8" name="Immagine 7" descr="Immagine che contiene pesce&#10;&#10;Descrizione generata automaticamente">
            <a:extLst>
              <a:ext uri="{FF2B5EF4-FFF2-40B4-BE49-F238E27FC236}">
                <a16:creationId xmlns:a16="http://schemas.microsoft.com/office/drawing/2014/main" id="{29E5D84A-8E36-5310-3830-5E6E5B920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03" y="3595889"/>
            <a:ext cx="2777260" cy="18515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743C57A-58B6-6C40-C542-82F0AD99F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62" y="4688531"/>
            <a:ext cx="2717454" cy="15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23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D2DCCD3-D1D9-141A-A607-728513D2167D}"/>
              </a:ext>
            </a:extLst>
          </p:cNvPr>
          <p:cNvSpPr txBox="1">
            <a:spLocks/>
          </p:cNvSpPr>
          <p:nvPr/>
        </p:nvSpPr>
        <p:spPr>
          <a:xfrm>
            <a:off x="2220504" y="197693"/>
            <a:ext cx="7750992" cy="7225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200" dirty="0">
                <a:solidFill>
                  <a:srgbClr val="002060"/>
                </a:solidFill>
              </a:rPr>
              <a:t>Regole di gestione dell’acquario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07A483F-B4D3-7B5E-AC75-CD743202F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377744"/>
              </p:ext>
            </p:extLst>
          </p:nvPr>
        </p:nvGraphicFramePr>
        <p:xfrm>
          <a:off x="279663" y="1017344"/>
          <a:ext cx="8972550" cy="546605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486275">
                  <a:extLst>
                    <a:ext uri="{9D8B030D-6E8A-4147-A177-3AD203B41FA5}">
                      <a16:colId xmlns:a16="http://schemas.microsoft.com/office/drawing/2014/main" val="430544015"/>
                    </a:ext>
                  </a:extLst>
                </a:gridCol>
                <a:gridCol w="4486275">
                  <a:extLst>
                    <a:ext uri="{9D8B030D-6E8A-4147-A177-3AD203B41FA5}">
                      <a16:colId xmlns:a16="http://schemas.microsoft.com/office/drawing/2014/main" val="142340496"/>
                    </a:ext>
                  </a:extLst>
                </a:gridCol>
              </a:tblGrid>
              <a:tr h="23877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Orario pasto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27150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 Primo pasto: 10:00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Secondo pasto: 20:00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extLst>
                  <a:ext uri="{0D108BD9-81ED-4DB2-BD59-A6C34878D82A}">
                    <a16:rowId xmlns:a16="http://schemas.microsoft.com/office/drawing/2014/main" val="274052692"/>
                  </a:ext>
                </a:extLst>
              </a:tr>
              <a:tr h="23877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Illuminazione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74026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 Inizio luce diurna: 09:00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 Inizio luce notturna: 21:00</a:t>
                      </a:r>
                      <a:endParaRPr lang="it-IT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extLst>
                  <a:ext uri="{0D108BD9-81ED-4DB2-BD59-A6C34878D82A}">
                    <a16:rowId xmlns:a16="http://schemas.microsoft.com/office/drawing/2014/main" val="3459899052"/>
                  </a:ext>
                </a:extLst>
              </a:tr>
              <a:tr h="23877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Temperatura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402242"/>
                  </a:ext>
                </a:extLst>
              </a:tr>
              <a:tr h="6281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Minima: 20.0 °C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Minima: 25.0 °C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Acquario dolce 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 Massima: 24.0 °C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Acquario marino 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 Massima: 26.0 °C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extLst>
                  <a:ext uri="{0D108BD9-81ED-4DB2-BD59-A6C34878D82A}">
                    <a16:rowId xmlns:a16="http://schemas.microsoft.com/office/drawing/2014/main" val="20528211"/>
                  </a:ext>
                </a:extLst>
              </a:tr>
              <a:tr h="23877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Percentuale di acqua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86897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Minima: 97.0 %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Massima: 99.0 %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extLst>
                  <a:ext uri="{0D108BD9-81ED-4DB2-BD59-A6C34878D82A}">
                    <a16:rowId xmlns:a16="http://schemas.microsoft.com/office/drawing/2014/main" val="2403790637"/>
                  </a:ext>
                </a:extLst>
              </a:tr>
              <a:tr h="23877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Valore di calcio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967210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Minimo: 400.0 mg/l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Massimo: 450.0 mg/l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extLst>
                  <a:ext uri="{0D108BD9-81ED-4DB2-BD59-A6C34878D82A}">
                    <a16:rowId xmlns:a16="http://schemas.microsoft.com/office/drawing/2014/main" val="2303102136"/>
                  </a:ext>
                </a:extLst>
              </a:tr>
              <a:tr h="23877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Valore di anidride carbonica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80787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201866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Minimo: 20.0 mg/l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Massimo: 40.0 mg/l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extLst>
                  <a:ext uri="{0D108BD9-81ED-4DB2-BD59-A6C34878D82A}">
                    <a16:rowId xmlns:a16="http://schemas.microsoft.com/office/drawing/2014/main" val="3180025263"/>
                  </a:ext>
                </a:extLst>
              </a:tr>
              <a:tr h="23877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Valore di nitrati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01930"/>
                  </a:ext>
                </a:extLst>
              </a:tr>
              <a:tr h="6281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Minimo: 10.0 mg/l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Minimo: 10.0 mg/l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Massimo: 60.0 mg/l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Massimo: 30.0 mg/l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extLst>
                  <a:ext uri="{0D108BD9-81ED-4DB2-BD59-A6C34878D82A}">
                    <a16:rowId xmlns:a16="http://schemas.microsoft.com/office/drawing/2014/main" val="2852601934"/>
                  </a:ext>
                </a:extLst>
              </a:tr>
              <a:tr h="23877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Valore di fosfati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19776"/>
                  </a:ext>
                </a:extLst>
              </a:tr>
              <a:tr h="6281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Minimo: 0.02 mg/l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Minimo: 0.02 mg/l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Massimo: 0.2 mg/l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Massimo: 0.1 mg/l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extLst>
                  <a:ext uri="{0D108BD9-81ED-4DB2-BD59-A6C34878D82A}">
                    <a16:rowId xmlns:a16="http://schemas.microsoft.com/office/drawing/2014/main" val="2664725956"/>
                  </a:ext>
                </a:extLst>
              </a:tr>
              <a:tr h="23877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effectLst/>
                        </a:rPr>
                        <a:t>Valore di silicati</a:t>
                      </a:r>
                      <a:endParaRPr lang="it-IT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386765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>
                          <a:solidFill>
                            <a:schemeClr val="bg1"/>
                          </a:solidFill>
                          <a:effectLst/>
                        </a:rPr>
                        <a:t> Minimo: 0.0 mg/l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Acquario dolce/marino 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effectLst/>
                        </a:rPr>
                        <a:t> Massimo: 0.3 mg/l</a:t>
                      </a:r>
                      <a:endParaRPr lang="it-IT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877" marR="59877" marT="0" marB="0"/>
                </a:tc>
                <a:extLst>
                  <a:ext uri="{0D108BD9-81ED-4DB2-BD59-A6C34878D82A}">
                    <a16:rowId xmlns:a16="http://schemas.microsoft.com/office/drawing/2014/main" val="4164909926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378CA937-FE3B-7DF9-D910-9677509D78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86944" l="10000" r="90000">
                        <a14:foregroundMark x1="31100" y1="27778" x2="31100" y2="27778"/>
                        <a14:foregroundMark x1="30900" y1="30370" x2="30900" y2="30926"/>
                        <a14:foregroundMark x1="30300" y1="37037" x2="30300" y2="38796"/>
                        <a14:foregroundMark x1="30900" y1="42870" x2="31100" y2="52963"/>
                        <a14:foregroundMark x1="29400" y1="31296" x2="31200" y2="56759"/>
                        <a14:foregroundMark x1="35800" y1="49167" x2="36600" y2="52130"/>
                        <a14:foregroundMark x1="34600" y1="39722" x2="34900" y2="37963"/>
                        <a14:foregroundMark x1="35500" y1="31944" x2="48600" y2="59630"/>
                        <a14:foregroundMark x1="39300" y1="33426" x2="45900" y2="48148"/>
                        <a14:foregroundMark x1="45900" y1="48148" x2="42900" y2="30000"/>
                        <a14:foregroundMark x1="42900" y1="30000" x2="36900" y2="50185"/>
                        <a14:foregroundMark x1="34500" y1="31667" x2="34000" y2="77685"/>
                        <a14:foregroundMark x1="34000" y1="77685" x2="61900" y2="82037"/>
                        <a14:foregroundMark x1="61900" y1="82037" x2="70000" y2="49815"/>
                        <a14:foregroundMark x1="70000" y1="49815" x2="68000" y2="30926"/>
                        <a14:foregroundMark x1="68000" y1="30926" x2="40500" y2="27407"/>
                        <a14:foregroundMark x1="69200" y1="28426" x2="70400" y2="65185"/>
                        <a14:foregroundMark x1="70400" y1="65185" x2="61400" y2="81481"/>
                        <a14:foregroundMark x1="61400" y1="81481" x2="51100" y2="81111"/>
                        <a14:foregroundMark x1="52000" y1="82593" x2="71800" y2="82500"/>
                        <a14:foregroundMark x1="71800" y1="82500" x2="70200" y2="65833"/>
                        <a14:foregroundMark x1="70200" y1="65833" x2="52200" y2="57593"/>
                        <a14:foregroundMark x1="52200" y1="57593" x2="51100" y2="60463"/>
                        <a14:foregroundMark x1="64300" y1="38611" x2="64300" y2="38611"/>
                        <a14:foregroundMark x1="46800" y1="37130" x2="45400" y2="37500"/>
                        <a14:foregroundMark x1="48000" y1="42870" x2="50900" y2="45926"/>
                        <a14:foregroundMark x1="58600" y1="49630" x2="61600" y2="49907"/>
                        <a14:foregroundMark x1="53600" y1="34352" x2="53600" y2="34352"/>
                        <a14:foregroundMark x1="53400" y1="35093" x2="54500" y2="37500"/>
                        <a14:foregroundMark x1="54500" y1="37593" x2="55000" y2="37685"/>
                        <a14:foregroundMark x1="60600" y1="35926" x2="60600" y2="35926"/>
                        <a14:foregroundMark x1="57400" y1="37593" x2="51800" y2="38796"/>
                        <a14:foregroundMark x1="51400" y1="39630" x2="51600" y2="41204"/>
                        <a14:foregroundMark x1="51700" y1="42315" x2="52000" y2="44167"/>
                        <a14:foregroundMark x1="51000" y1="45093" x2="48300" y2="45741"/>
                        <a14:foregroundMark x1="46500" y1="44630" x2="49300" y2="43796"/>
                        <a14:foregroundMark x1="56800" y1="44259" x2="64100" y2="46852"/>
                        <a14:foregroundMark x1="65100" y1="45833" x2="65100" y2="44722"/>
                        <a14:foregroundMark x1="61500" y1="41481" x2="61500" y2="41481"/>
                        <a14:foregroundMark x1="65400" y1="43241" x2="66700" y2="44259"/>
                        <a14:foregroundMark x1="57300" y1="39352" x2="59200" y2="39259"/>
                        <a14:foregroundMark x1="62100" y1="39722" x2="63600" y2="40741"/>
                        <a14:foregroundMark x1="63600" y1="40741" x2="63600" y2="40741"/>
                        <a14:foregroundMark x1="63700" y1="41204" x2="63100" y2="43704"/>
                        <a14:foregroundMark x1="61200" y1="52500" x2="60800" y2="53889"/>
                        <a14:foregroundMark x1="49800" y1="38796" x2="50600" y2="39537"/>
                        <a14:foregroundMark x1="56800" y1="41574" x2="56800" y2="41574"/>
                        <a14:foregroundMark x1="58900" y1="40463" x2="58900" y2="40463"/>
                        <a14:foregroundMark x1="58900" y1="40463" x2="61400" y2="52685"/>
                        <a14:foregroundMark x1="59900" y1="53333" x2="56200" y2="54444"/>
                        <a14:foregroundMark x1="53900" y1="53241" x2="53600" y2="54167"/>
                        <a14:foregroundMark x1="54500" y1="56852" x2="56900" y2="58704"/>
                        <a14:foregroundMark x1="61700" y1="59352" x2="61700" y2="59352"/>
                        <a14:foregroundMark x1="57100" y1="54630" x2="57100" y2="54630"/>
                        <a14:foregroundMark x1="53500" y1="55000" x2="50100" y2="57222"/>
                        <a14:foregroundMark x1="49800" y1="57500" x2="48400" y2="58148"/>
                        <a14:foregroundMark x1="42600" y1="59537" x2="41900" y2="59722"/>
                        <a14:foregroundMark x1="41800" y1="60000" x2="41500" y2="61111"/>
                        <a14:foregroundMark x1="41900" y1="63056" x2="42300" y2="63981"/>
                        <a14:foregroundMark x1="42300" y1="63981" x2="42500" y2="65278"/>
                        <a14:foregroundMark x1="38200" y1="49630" x2="39000" y2="51667"/>
                        <a14:foregroundMark x1="39900" y1="54630" x2="39900" y2="54630"/>
                        <a14:foregroundMark x1="39600" y1="56481" x2="39600" y2="58241"/>
                        <a14:foregroundMark x1="39500" y1="61944" x2="39700" y2="64907"/>
                        <a14:foregroundMark x1="40100" y1="71204" x2="40200" y2="72037"/>
                        <a14:foregroundMark x1="40300" y1="72963" x2="40400" y2="73611"/>
                        <a14:foregroundMark x1="41400" y1="74815" x2="45000" y2="76111"/>
                        <a14:foregroundMark x1="48300" y1="76019" x2="48300" y2="75648"/>
                        <a14:foregroundMark x1="45600" y1="70648" x2="45300" y2="70185"/>
                        <a14:foregroundMark x1="46300" y1="68889" x2="51000" y2="68889"/>
                        <a14:foregroundMark x1="57000" y1="70000" x2="60300" y2="71574"/>
                        <a14:foregroundMark x1="58700" y1="70926" x2="52400" y2="70185"/>
                        <a14:foregroundMark x1="40700" y1="67407" x2="41300" y2="67778"/>
                        <a14:foregroundMark x1="46300" y1="70833" x2="50700" y2="72500"/>
                        <a14:foregroundMark x1="52000" y1="72593" x2="54100" y2="74352"/>
                        <a14:foregroundMark x1="56300" y1="75833" x2="56300" y2="75833"/>
                        <a14:foregroundMark x1="56800" y1="75463" x2="57000" y2="73704"/>
                        <a14:foregroundMark x1="54300" y1="66944" x2="54300" y2="66944"/>
                        <a14:foregroundMark x1="54700" y1="64907" x2="61000" y2="66389"/>
                        <a14:foregroundMark x1="61000" y1="66481" x2="61200" y2="66944"/>
                        <a14:foregroundMark x1="55700" y1="66574" x2="52100" y2="66389"/>
                        <a14:foregroundMark x1="52600" y1="64722" x2="52600" y2="64722"/>
                        <a14:foregroundMark x1="53500" y1="64074" x2="54300" y2="64074"/>
                        <a14:foregroundMark x1="57600" y1="64722" x2="58000" y2="64722"/>
                        <a14:foregroundMark x1="58000" y1="64722" x2="58000" y2="64722"/>
                        <a14:foregroundMark x1="58600" y1="53241" x2="58600" y2="53241"/>
                        <a14:foregroundMark x1="55300" y1="52037" x2="54600" y2="52315"/>
                        <a14:foregroundMark x1="50600" y1="53426" x2="51900" y2="55093"/>
                        <a14:foregroundMark x1="41800" y1="63148" x2="41500" y2="63981"/>
                        <a14:foregroundMark x1="40400" y1="66759" x2="39900" y2="67222"/>
                        <a14:foregroundMark x1="39900" y1="67315" x2="39600" y2="67407"/>
                        <a14:foregroundMark x1="36900" y1="66111" x2="36900" y2="66111"/>
                        <a14:foregroundMark x1="37800" y1="67315" x2="38900" y2="68519"/>
                        <a14:foregroundMark x1="39700" y1="65278" x2="39700" y2="65278"/>
                        <a14:foregroundMark x1="43100" y1="82130" x2="41700" y2="82593"/>
                        <a14:foregroundMark x1="37900" y1="82407" x2="37900" y2="82407"/>
                        <a14:foregroundMark x1="34600" y1="82130" x2="33400" y2="82130"/>
                        <a14:foregroundMark x1="32800" y1="82130" x2="32800" y2="82130"/>
                        <a14:foregroundMark x1="37200" y1="84722" x2="37200" y2="84722"/>
                        <a14:foregroundMark x1="80900" y1="65093" x2="80900" y2="65093"/>
                        <a14:foregroundMark x1="80900" y1="59722" x2="80900" y2="59722"/>
                        <a14:foregroundMark x1="80700" y1="56944" x2="80700" y2="56944"/>
                        <a14:foregroundMark x1="81100" y1="57500" x2="81300" y2="57870"/>
                        <a14:foregroundMark x1="81300" y1="60093" x2="80500" y2="63796"/>
                        <a14:foregroundMark x1="80500" y1="64074" x2="80500" y2="64537"/>
                        <a14:foregroundMark x1="80500" y1="65648" x2="80500" y2="66574"/>
                        <a14:foregroundMark x1="80500" y1="67037" x2="80800" y2="68519"/>
                        <a14:foregroundMark x1="80800" y1="68796" x2="80800" y2="68796"/>
                        <a14:foregroundMark x1="82100" y1="64537" x2="82100" y2="64537"/>
                        <a14:foregroundMark x1="83300" y1="66574" x2="83300" y2="66574"/>
                        <a14:foregroundMark x1="84200" y1="67870" x2="84200" y2="67870"/>
                        <a14:foregroundMark x1="84300" y1="69722" x2="84300" y2="69722"/>
                        <a14:foregroundMark x1="83500" y1="72870" x2="83500" y2="72870"/>
                        <a14:foregroundMark x1="77800" y1="77778" x2="77800" y2="77778"/>
                        <a14:foregroundMark x1="82700" y1="79815" x2="83700" y2="81204"/>
                        <a14:foregroundMark x1="76400" y1="76111" x2="76400" y2="76944"/>
                        <a14:foregroundMark x1="77000" y1="79167" x2="77100" y2="79907"/>
                        <a14:foregroundMark x1="77100" y1="80833" x2="77100" y2="81111"/>
                        <a14:foregroundMark x1="77300" y1="81296" x2="77300" y2="81296"/>
                        <a14:foregroundMark x1="77400" y1="81481" x2="77400" y2="81481"/>
                        <a14:foregroundMark x1="77100" y1="79630" x2="76900" y2="77963"/>
                        <a14:foregroundMark x1="77200" y1="77130" x2="77200" y2="77130"/>
                        <a14:foregroundMark x1="77800" y1="76481" x2="77800" y2="76481"/>
                        <a14:foregroundMark x1="77900" y1="76759" x2="78300" y2="78426"/>
                        <a14:foregroundMark x1="78300" y1="79444" x2="78300" y2="80093"/>
                        <a14:foregroundMark x1="78300" y1="81204" x2="78300" y2="81944"/>
                        <a14:foregroundMark x1="78600" y1="86944" x2="78600" y2="86944"/>
                        <a14:foregroundMark x1="78500" y1="84259" x2="78500" y2="84259"/>
                        <a14:foregroundMark x1="86100" y1="86204" x2="86100" y2="86204"/>
                        <a14:foregroundMark x1="21100" y1="82963" x2="21100" y2="82963"/>
                        <a14:foregroundMark x1="20900" y1="78889" x2="20900" y2="78889"/>
                        <a14:foregroundMark x1="21400" y1="76204" x2="21400" y2="76204"/>
                        <a14:foregroundMark x1="21800" y1="74907" x2="21800" y2="74907"/>
                        <a14:foregroundMark x1="52000" y1="23519" x2="52000" y2="23519"/>
                        <a14:foregroundMark x1="55692" y1="25131" x2="56000" y2="25463"/>
                        <a14:foregroundMark x1="57800" y1="27963" x2="57800" y2="27963"/>
                        <a14:foregroundMark x1="48700" y1="26481" x2="48700" y2="26481"/>
                        <a14:foregroundMark x1="56472" y1="27197" x2="58500" y2="27500"/>
                        <a14:foregroundMark x1="54477" y1="26899" x2="56109" y2="27143"/>
                        <a14:foregroundMark x1="52300" y1="26574" x2="53298" y2="26723"/>
                        <a14:foregroundMark x1="46867" y1="26258" x2="50181" y2="26641"/>
                        <a14:foregroundMark x1="45600" y1="26111" x2="46084" y2="26167"/>
                        <a14:foregroundMark x1="46200" y1="24259" x2="51200" y2="24352"/>
                        <a14:foregroundMark x1="47800" y1="23426" x2="51600" y2="23889"/>
                        <a14:foregroundMark x1="45700" y1="22407" x2="50300" y2="23241"/>
                        <a14:foregroundMark x1="50602" y1="23056" x2="58600" y2="24907"/>
                        <a14:foregroundMark x1="48200" y1="22500" x2="50602" y2="23056"/>
                        <a14:foregroundMark x1="58346" y1="23889" x2="61900" y2="25463"/>
                        <a14:foregroundMark x1="57300" y1="23426" x2="58346" y2="23889"/>
                        <a14:foregroundMark x1="59300" y1="23148" x2="59900" y2="22778"/>
                        <a14:foregroundMark x1="60600" y1="22500" x2="56100" y2="22870"/>
                        <a14:foregroundMark x1="55200" y1="23056" x2="55200" y2="23056"/>
                        <a14:foregroundMark x1="52600" y1="22778" x2="52600" y2="22778"/>
                        <a14:foregroundMark x1="51700" y1="22407" x2="51700" y2="22407"/>
                        <a14:foregroundMark x1="50800" y1="22130" x2="50800" y2="22130"/>
                        <a14:foregroundMark x1="50700" y1="22037" x2="50700" y2="22037"/>
                        <a14:foregroundMark x1="49200" y1="21852" x2="49200" y2="21852"/>
                        <a14:foregroundMark x1="47900" y1="21759" x2="47900" y2="21759"/>
                        <a14:foregroundMark x1="47300" y1="21759" x2="47300" y2="21759"/>
                        <a14:foregroundMark x1="46400" y1="21759" x2="46400" y2="21759"/>
                        <a14:foregroundMark x1="45200" y1="21759" x2="44800" y2="21852"/>
                        <a14:foregroundMark x1="44700" y1="21852" x2="44700" y2="21852"/>
                        <a14:foregroundMark x1="51000" y1="20093" x2="51000" y2="20093"/>
                        <a14:foregroundMark x1="50900" y1="19074" x2="50900" y2="19074"/>
                        <a14:foregroundMark x1="52200" y1="19259" x2="52200" y2="19259"/>
                        <a14:foregroundMark x1="52900" y1="18981" x2="52900" y2="18981"/>
                        <a14:foregroundMark x1="49700" y1="20926" x2="49700" y2="20926"/>
                        <a14:foregroundMark x1="50100" y1="20648" x2="50100" y2="20648"/>
                        <a14:foregroundMark x1="50300" y1="20185" x2="50300" y2="20185"/>
                        <a14:foregroundMark x1="50900" y1="19537" x2="50900" y2="19537"/>
                        <a14:foregroundMark x1="52300" y1="18981" x2="52300" y2="18981"/>
                        <a14:foregroundMark x1="44400" y1="22130" x2="44400" y2="22130"/>
                        <a14:foregroundMark x1="44100" y1="21759" x2="44100" y2="21759"/>
                        <a14:foregroundMark x1="44700" y1="21667" x2="45600" y2="21389"/>
                        <a14:foregroundMark x1="46200" y1="21296" x2="46600" y2="21296"/>
                        <a14:foregroundMark x1="48300" y1="21481" x2="48500" y2="21481"/>
                        <a14:foregroundMark x1="49600" y1="24630" x2="49900" y2="25463"/>
                        <a14:foregroundMark x1="48200" y1="26389" x2="48200" y2="26389"/>
                        <a14:foregroundMark x1="47200" y1="25833" x2="47200" y2="25833"/>
                        <a14:foregroundMark x1="47200" y1="25833" x2="47300" y2="26019"/>
                        <a14:foregroundMark x1="47800" y1="24352" x2="47800" y2="24352"/>
                        <a14:foregroundMark x1="48600" y1="23056" x2="48600" y2="23056"/>
                        <a14:foregroundMark x1="50500" y1="22963" x2="52000" y2="23796"/>
                        <a14:foregroundMark x1="52700" y1="24259" x2="53100" y2="25000"/>
                        <a14:foregroundMark x1="52200" y1="25926" x2="51500" y2="26019"/>
                        <a14:foregroundMark x1="51100" y1="26204" x2="51100" y2="26204"/>
                        <a14:foregroundMark x1="51000" y1="26296" x2="51500" y2="26296"/>
                        <a14:foregroundMark x1="51700" y1="26296" x2="52000" y2="26296"/>
                        <a14:foregroundMark x1="52300" y1="26574" x2="53000" y2="27130"/>
                        <a14:foregroundMark x1="54800" y1="26944" x2="55300" y2="26944"/>
                        <a14:foregroundMark x1="56200" y1="26759" x2="56600" y2="26759"/>
                        <a14:foregroundMark x1="57200" y1="26759" x2="57700" y2="26759"/>
                        <a14:foregroundMark x1="58200" y1="26296" x2="58400" y2="25926"/>
                        <a14:foregroundMark x1="58000" y1="25000" x2="58000" y2="25000"/>
                        <a14:foregroundMark x1="57900" y1="24352" x2="57900" y2="24352"/>
                        <a14:foregroundMark x1="57800" y1="24259" x2="57800" y2="25000"/>
                        <a14:foregroundMark x1="57900" y1="25463" x2="58300" y2="25556"/>
                        <a14:foregroundMark x1="58000" y1="23148" x2="58000" y2="23148"/>
                        <a14:foregroundMark x1="58300" y1="23981" x2="58500" y2="24630"/>
                        <a14:foregroundMark x1="57800" y1="25278" x2="56800" y2="25648"/>
                        <a14:foregroundMark x1="54200" y1="26759" x2="53400" y2="27130"/>
                        <a14:foregroundMark x1="52700" y1="27130" x2="52700" y2="27130"/>
                        <a14:foregroundMark x1="51900" y1="26759" x2="51900" y2="26759"/>
                        <a14:foregroundMark x1="51800" y1="26759" x2="51800" y2="26759"/>
                        <a14:foregroundMark x1="49900" y1="26574" x2="49900" y2="26574"/>
                        <a14:foregroundMark x1="50900" y1="26574" x2="51400" y2="26574"/>
                        <a14:foregroundMark x1="50500" y1="26389" x2="50500" y2="26389"/>
                        <a14:foregroundMark x1="50500" y1="26389" x2="50500" y2="26389"/>
                        <a14:foregroundMark x1="50900" y1="26389" x2="51200" y2="26204"/>
                        <a14:foregroundMark x1="52200" y1="26111" x2="55700" y2="26204"/>
                        <a14:foregroundMark x1="49400" y1="26204" x2="55400" y2="27130"/>
                        <a14:foregroundMark x1="48000" y1="26481" x2="49500" y2="26296"/>
                        <a14:foregroundMark x1="46400" y1="25278" x2="50300" y2="24537"/>
                        <a14:foregroundMark x1="46600" y1="24167" x2="50200" y2="23611"/>
                        <a14:foregroundMark x1="44300" y1="23056" x2="60600" y2="22593"/>
                        <a14:foregroundMark x1="60600" y1="22593" x2="61200" y2="22870"/>
                        <a14:foregroundMark x1="52200" y1="22500" x2="52200" y2="22500"/>
                        <a14:foregroundMark x1="53100" y1="22037" x2="53100" y2="22037"/>
                        <a14:foregroundMark x1="53400" y1="22037" x2="54100" y2="22037"/>
                        <a14:foregroundMark x1="54600" y1="22037" x2="56000" y2="22037"/>
                        <a14:foregroundMark x1="56900" y1="22037" x2="58000" y2="22037"/>
                        <a14:foregroundMark x1="58500" y1="22037" x2="59200" y2="22130"/>
                        <a14:foregroundMark x1="60900" y1="21667" x2="60900" y2="21667"/>
                        <a14:foregroundMark x1="60100" y1="21667" x2="60100" y2="21667"/>
                        <a14:foregroundMark x1="58500" y1="21667" x2="58500" y2="21667"/>
                        <a14:foregroundMark x1="57700" y1="21574" x2="57400" y2="21574"/>
                        <a14:foregroundMark x1="52300" y1="21574" x2="52300" y2="21574"/>
                        <a14:foregroundMark x1="51600" y1="21296" x2="51600" y2="21296"/>
                        <a14:foregroundMark x1="55000" y1="21204" x2="55000" y2="21204"/>
                        <a14:foregroundMark x1="75900" y1="23889" x2="75900" y2="23889"/>
                        <a14:foregroundMark x1="76000" y1="24259" x2="76000" y2="24259"/>
                        <a14:foregroundMark x1="76400" y1="24259" x2="76400" y2="24259"/>
                        <a14:foregroundMark x1="76600" y1="24259" x2="76600" y2="24259"/>
                        <a14:foregroundMark x1="75900" y1="24074" x2="74800" y2="23796"/>
                        <a14:foregroundMark x1="76000" y1="23981" x2="76300" y2="24167"/>
                        <a14:foregroundMark x1="76900" y1="24259" x2="76900" y2="24259"/>
                        <a14:foregroundMark x1="76900" y1="24259" x2="76900" y2="24259"/>
                        <a14:foregroundMark x1="76400" y1="24259" x2="76700" y2="24444"/>
                        <a14:foregroundMark x1="76700" y1="24444" x2="76700" y2="24444"/>
                        <a14:foregroundMark x1="77000" y1="24722" x2="77000" y2="24722"/>
                        <a14:foregroundMark x1="75100" y1="24074" x2="74800" y2="24074"/>
                        <a14:foregroundMark x1="74500" y1="23981" x2="74500" y2="23981"/>
                        <a14:foregroundMark x1="74500" y1="23981" x2="74500" y2="23981"/>
                        <a14:foregroundMark x1="74300" y1="23981" x2="74300" y2="23981"/>
                        <a14:foregroundMark x1="74200" y1="23981" x2="74200" y2="23981"/>
                        <a14:foregroundMark x1="74300" y1="23889" x2="74300" y2="23889"/>
                        <a14:foregroundMark x1="74900" y1="24167" x2="74900" y2="24167"/>
                        <a14:foregroundMark x1="74700" y1="24074" x2="74700" y2="24074"/>
                        <a14:foregroundMark x1="74500" y1="23796" x2="74500" y2="23796"/>
                        <a14:foregroundMark x1="75000" y1="23796" x2="75200" y2="23796"/>
                        <a14:foregroundMark x1="76500" y1="24167" x2="76700" y2="24259"/>
                        <a14:foregroundMark x1="77000" y1="24630" x2="77400" y2="24815"/>
                        <a14:foregroundMark x1="77000" y1="24259" x2="77000" y2="24259"/>
                        <a14:foregroundMark x1="77000" y1="24352" x2="77000" y2="24352"/>
                        <a14:foregroundMark x1="77200" y1="24352" x2="77200" y2="24352"/>
                        <a14:foregroundMark x1="75000" y1="23889" x2="75000" y2="23889"/>
                        <a14:foregroundMark x1="74400" y1="23889" x2="74400" y2="23889"/>
                        <a14:foregroundMark x1="74300" y1="23796" x2="74300" y2="23796"/>
                        <a14:foregroundMark x1="74700" y1="23889" x2="74700" y2="23889"/>
                        <a14:foregroundMark x1="74100" y1="23796" x2="74100" y2="23796"/>
                        <a14:foregroundMark x1="74400" y1="23704" x2="74400" y2="23704"/>
                        <a14:foregroundMark x1="75000" y1="23889" x2="75000" y2="23889"/>
                        <a14:foregroundMark x1="74600" y1="23889" x2="74600" y2="23889"/>
                        <a14:foregroundMark x1="74600" y1="23889" x2="74600" y2="23889"/>
                        <a14:foregroundMark x1="75000" y1="23704" x2="74900" y2="23704"/>
                        <a14:foregroundMark x1="74700" y1="23704" x2="74800" y2="23889"/>
                        <a14:foregroundMark x1="74700" y1="23889" x2="74700" y2="23889"/>
                        <a14:foregroundMark x1="74400" y1="23889" x2="74400" y2="23889"/>
                        <a14:foregroundMark x1="74300" y1="23889" x2="74300" y2="23889"/>
                        <a14:foregroundMark x1="74700" y1="23704" x2="74700" y2="23704"/>
                        <a14:foregroundMark x1="74600" y1="23704" x2="74600" y2="23704"/>
                        <a14:foregroundMark x1="74600" y1="23704" x2="74600" y2="23704"/>
                        <a14:foregroundMark x1="74700" y1="23889" x2="75500" y2="23704"/>
                        <a14:foregroundMark x1="74700" y1="31111" x2="74400" y2="30278"/>
                        <a14:foregroundMark x1="75100" y1="31667" x2="75100" y2="31667"/>
                        <a14:foregroundMark x1="75300" y1="31389" x2="74900" y2="30556"/>
                        <a14:foregroundMark x1="74800" y1="30185" x2="73000" y2="27315"/>
                        <a14:foregroundMark x1="76000" y1="28333" x2="74400" y2="24907"/>
                        <a14:foregroundMark x1="75700" y1="18889" x2="73900" y2="18704"/>
                        <a14:foregroundMark x1="74600" y1="23704" x2="74700" y2="24907"/>
                        <a14:backgroundMark x1="24000" y1="79259" x2="24000" y2="79259"/>
                        <a14:backgroundMark x1="26300" y1="83426" x2="26300" y2="83426"/>
                        <a14:backgroundMark x1="21400" y1="50463" x2="21400" y2="50463"/>
                        <a14:backgroundMark x1="21800" y1="44630" x2="21800" y2="44630"/>
                        <a14:backgroundMark x1="18100" y1="43704" x2="23200" y2="44167"/>
                        <a14:backgroundMark x1="23500" y1="44167" x2="23500" y2="44167"/>
                        <a14:backgroundMark x1="23800" y1="42315" x2="23800" y2="42315"/>
                        <a14:backgroundMark x1="12900" y1="40741" x2="12900" y2="41296"/>
                        <a14:backgroundMark x1="11300" y1="43796" x2="11300" y2="43796"/>
                        <a14:backgroundMark x1="11100" y1="44722" x2="11600" y2="45556"/>
                        <a14:backgroundMark x1="11600" y1="45556" x2="11600" y2="45556"/>
                        <a14:backgroundMark x1="18300" y1="38241" x2="18300" y2="38241"/>
                        <a14:backgroundMark x1="17900" y1="36944" x2="17900" y2="36944"/>
                        <a14:backgroundMark x1="17900" y1="36667" x2="17900" y2="36667"/>
                        <a14:backgroundMark x1="26800" y1="35185" x2="26800" y2="35185"/>
                        <a14:backgroundMark x1="26100" y1="36574" x2="26100" y2="36574"/>
                        <a14:backgroundMark x1="26000" y1="31667" x2="26000" y2="30370"/>
                        <a14:backgroundMark x1="26900" y1="28796" x2="26900" y2="28796"/>
                        <a14:backgroundMark x1="26600" y1="24167" x2="26600" y2="24167"/>
                        <a14:backgroundMark x1="26200" y1="26574" x2="26600" y2="28611"/>
                        <a14:backgroundMark x1="27100" y1="29630" x2="26200" y2="25278"/>
                        <a14:backgroundMark x1="26300" y1="23981" x2="26300" y2="23981"/>
                        <a14:backgroundMark x1="27300" y1="24167" x2="27300" y2="24167"/>
                        <a14:backgroundMark x1="30100" y1="22407" x2="27300" y2="19074"/>
                        <a14:backgroundMark x1="15200" y1="22778" x2="17100" y2="23426"/>
                        <a14:backgroundMark x1="78581" y1="24722" x2="84600" y2="26296"/>
                        <a14:backgroundMark x1="77712" y1="24495" x2="78581" y2="24722"/>
                        <a14:backgroundMark x1="63000" y1="20648" x2="73837" y2="23481"/>
                        <a14:backgroundMark x1="84600" y1="26296" x2="86300" y2="33519"/>
                        <a14:backgroundMark x1="82100" y1="20833" x2="82100" y2="20833"/>
                        <a14:backgroundMark x1="83300" y1="35926" x2="83300" y2="35926"/>
                        <a14:backgroundMark x1="81100" y1="30093" x2="81100" y2="30093"/>
                        <a14:backgroundMark x1="81500" y1="31019" x2="81500" y2="31019"/>
                        <a14:backgroundMark x1="21600" y1="50741" x2="26100" y2="33611"/>
                        <a14:backgroundMark x1="26100" y1="33611" x2="25300" y2="31667"/>
                        <a14:backgroundMark x1="78500" y1="60463" x2="78500" y2="60463"/>
                        <a14:backgroundMark x1="82800" y1="68704" x2="82800" y2="68704"/>
                        <a14:backgroundMark x1="49700" y1="20926" x2="49700" y2="20926"/>
                        <a14:backgroundMark x1="54000" y1="19722" x2="54000" y2="19722"/>
                        <a14:backgroundMark x1="53600" y1="18889" x2="53600" y2="18889"/>
                        <a14:backgroundMark x1="53700" y1="18889" x2="54300" y2="19537"/>
                        <a14:backgroundMark x1="54600" y1="19537" x2="54900" y2="19722"/>
                        <a14:backgroundMark x1="55000" y1="19815" x2="55000" y2="19815"/>
                        <a14:backgroundMark x1="52500" y1="19907" x2="52500" y2="19907"/>
                        <a14:backgroundMark x1="51900" y1="19907" x2="51900" y2="19907"/>
                        <a14:backgroundMark x1="51400" y1="19907" x2="51400" y2="19907"/>
                        <a14:backgroundMark x1="50600" y1="20093" x2="50600" y2="20093"/>
                        <a14:backgroundMark x1="51500" y1="20741" x2="51500" y2="21111"/>
                        <a14:backgroundMark x1="62700" y1="22407" x2="62700" y2="22407"/>
                        <a14:backgroundMark x1="78200" y1="66759" x2="78200" y2="66759"/>
                        <a14:backgroundMark x1="77900" y1="67870" x2="77900" y2="6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03" t="23628" r="8563" b="8177"/>
          <a:stretch/>
        </p:blipFill>
        <p:spPr>
          <a:xfrm>
            <a:off x="8683646" y="2438942"/>
            <a:ext cx="3304453" cy="31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7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D2DCCD3-D1D9-141A-A607-728513D2167D}"/>
              </a:ext>
            </a:extLst>
          </p:cNvPr>
          <p:cNvSpPr txBox="1">
            <a:spLocks/>
          </p:cNvSpPr>
          <p:nvPr/>
        </p:nvSpPr>
        <p:spPr>
          <a:xfrm>
            <a:off x="2220504" y="197693"/>
            <a:ext cx="7750992" cy="7225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3200" dirty="0">
                <a:solidFill>
                  <a:srgbClr val="002060"/>
                </a:solidFill>
              </a:rPr>
              <a:t>monitoraggio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0FFEAD6-9710-5D2C-8231-8387AD496E08}"/>
              </a:ext>
            </a:extLst>
          </p:cNvPr>
          <p:cNvSpPr txBox="1"/>
          <p:nvPr/>
        </p:nvSpPr>
        <p:spPr>
          <a:xfrm>
            <a:off x="385087" y="1126894"/>
            <a:ext cx="5757034" cy="443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Grafico valori storici di temperatura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Grafico valori storici di percentuale di acqua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Grafico valori storici di calcio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Grafico valori storici di CO2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Grafico valori storici di pH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Grafico valori storici di NO3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Grafico valori storici PO4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Grafico valori storici SiO4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FBFEBE6-39C0-8A0A-E90E-D42DAE6DB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96" y="2578653"/>
            <a:ext cx="7535701" cy="358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77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DC9E70-F8BD-47B0-8494-6ED5699D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074" y="935834"/>
            <a:ext cx="5324540" cy="666695"/>
          </a:xfrm>
        </p:spPr>
        <p:txBody>
          <a:bodyPr>
            <a:normAutofit/>
          </a:bodyPr>
          <a:lstStyle/>
          <a:p>
            <a:r>
              <a:rPr lang="it-IT" sz="3200" dirty="0"/>
              <a:t>Grazie per l’attenzione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ABE048-E426-400B-B22C-FFE14674B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845" y="2255047"/>
            <a:ext cx="5992998" cy="442351"/>
          </a:xfrm>
        </p:spPr>
        <p:txBody>
          <a:bodyPr>
            <a:normAutofit/>
          </a:bodyPr>
          <a:lstStyle/>
          <a:p>
            <a:r>
              <a:rPr lang="it-IT" sz="1600" dirty="0">
                <a:solidFill>
                  <a:schemeClr val="tx1"/>
                </a:solidFill>
              </a:rPr>
              <a:t>Morando Matteo 20029404 – Fornasiero Andrea 20031994</a:t>
            </a:r>
          </a:p>
        </p:txBody>
      </p:sp>
      <p:pic>
        <p:nvPicPr>
          <p:cNvPr id="6" name="Immagine 5" descr="Immagine che contiene acquario, serbatoio, scatola&#10;&#10;Descrizione generata automaticamente">
            <a:extLst>
              <a:ext uri="{FF2B5EF4-FFF2-40B4-BE49-F238E27FC236}">
                <a16:creationId xmlns:a16="http://schemas.microsoft.com/office/drawing/2014/main" id="{ECAF5166-BBF8-43E5-AD5D-72365A9B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44" b="97746" l="0" r="96807">
                        <a14:foregroundMark x1="9412" y1="18592" x2="9412" y2="18592"/>
                        <a14:foregroundMark x1="2521" y1="18873" x2="50588" y2="9859"/>
                        <a14:foregroundMark x1="50588" y1="9859" x2="56639" y2="10141"/>
                        <a14:foregroundMark x1="26723" y1="12958" x2="32101" y2="14085"/>
                        <a14:foregroundMark x1="25882" y1="7606" x2="25882" y2="7606"/>
                        <a14:foregroundMark x1="14958" y1="9577" x2="13613" y2="9577"/>
                        <a14:foregroundMark x1="12605" y1="9014" x2="12605" y2="9014"/>
                        <a14:foregroundMark x1="17983" y1="4225" x2="17983" y2="4225"/>
                        <a14:foregroundMark x1="63361" y1="22535" x2="63361" y2="22535"/>
                        <a14:foregroundMark x1="53613" y1="14930" x2="54958" y2="14085"/>
                        <a14:foregroundMark x1="62689" y1="11549" x2="66891" y2="11831"/>
                        <a14:foregroundMark x1="70924" y1="13521" x2="70924" y2="13521"/>
                        <a14:foregroundMark x1="71933" y1="20000" x2="71933" y2="21408"/>
                        <a14:foregroundMark x1="64202" y1="27606" x2="77815" y2="27606"/>
                        <a14:foregroundMark x1="60504" y1="16056" x2="77311" y2="18592"/>
                        <a14:foregroundMark x1="79328" y1="16056" x2="89580" y2="20000"/>
                        <a14:foregroundMark x1="85882" y1="16338" x2="96807" y2="25634"/>
                        <a14:foregroundMark x1="93109" y1="85352" x2="85882" y2="94085"/>
                        <a14:foregroundMark x1="80840" y1="94648" x2="80336" y2="94930"/>
                        <a14:foregroundMark x1="76807" y1="95493" x2="75462" y2="94930"/>
                        <a14:foregroundMark x1="70084" y1="93239" x2="68235" y2="92958"/>
                        <a14:foregroundMark x1="61345" y1="91268" x2="59832" y2="91268"/>
                        <a14:foregroundMark x1="55966" y1="90423" x2="53277" y2="89577"/>
                        <a14:foregroundMark x1="49748" y1="88169" x2="47731" y2="88169"/>
                        <a14:foregroundMark x1="43529" y1="86761" x2="41681" y2="86197"/>
                        <a14:foregroundMark x1="36975" y1="85634" x2="34454" y2="85070"/>
                        <a14:foregroundMark x1="30252" y1="84225" x2="29076" y2="83944"/>
                        <a14:foregroundMark x1="25378" y1="82817" x2="24202" y2="82535"/>
                        <a14:foregroundMark x1="21513" y1="81690" x2="20840" y2="81690"/>
                        <a14:foregroundMark x1="18319" y1="80563" x2="17647" y2="80563"/>
                        <a14:foregroundMark x1="14622" y1="79155" x2="13950" y2="79155"/>
                        <a14:foregroundMark x1="10252" y1="78592" x2="10252" y2="78592"/>
                        <a14:foregroundMark x1="7395" y1="79155" x2="7395" y2="79155"/>
                        <a14:foregroundMark x1="4370" y1="79155" x2="3866" y2="79155"/>
                        <a14:foregroundMark x1="2857" y1="78592" x2="2857" y2="78592"/>
                        <a14:foregroundMark x1="1345" y1="77746" x2="1513" y2="77183"/>
                        <a14:foregroundMark x1="1849" y1="75775" x2="1849" y2="75775"/>
                        <a14:foregroundMark x1="1345" y1="74648" x2="1345" y2="74648"/>
                        <a14:foregroundMark x1="1008" y1="74648" x2="1008" y2="74648"/>
                        <a14:foregroundMark x1="672" y1="72394" x2="672" y2="71831"/>
                        <a14:foregroundMark x1="504" y1="69577" x2="504" y2="67887"/>
                        <a14:foregroundMark x1="504" y1="65634" x2="672" y2="63099"/>
                        <a14:foregroundMark x1="672" y1="60563" x2="840" y2="58592"/>
                        <a14:foregroundMark x1="840" y1="56901" x2="840" y2="55775"/>
                        <a14:foregroundMark x1="672" y1="54085" x2="504" y2="53239"/>
                        <a14:foregroundMark x1="504" y1="51268" x2="336" y2="49859"/>
                        <a14:foregroundMark x1="168" y1="47042" x2="168" y2="46479"/>
                        <a14:foregroundMark x1="168" y1="44225" x2="168" y2="44225"/>
                        <a14:foregroundMark x1="336" y1="40563" x2="336" y2="38592"/>
                        <a14:foregroundMark x1="168" y1="35775" x2="168" y2="35775"/>
                        <a14:foregroundMark x1="0" y1="32113" x2="0" y2="32113"/>
                        <a14:foregroundMark x1="0" y1="30141" x2="0" y2="30141"/>
                        <a14:foregroundMark x1="0" y1="27324" x2="0" y2="27324"/>
                        <a14:foregroundMark x1="82689" y1="96901" x2="82689" y2="96901"/>
                        <a14:foregroundMark x1="81849" y1="97183" x2="81849" y2="97183"/>
                        <a14:foregroundMark x1="83529" y1="97465" x2="83866" y2="97465"/>
                        <a14:foregroundMark x1="84706" y1="97746" x2="84706" y2="97746"/>
                        <a14:foregroundMark x1="85546" y1="97746" x2="85546" y2="97746"/>
                        <a14:backgroundMark x1="81513" y1="99718" x2="81513" y2="99718"/>
                        <a14:backgroundMark x1="38824" y1="1972" x2="38824" y2="1972"/>
                        <a14:backgroundMark x1="34790" y1="1127" x2="34790" y2="1127"/>
                        <a14:backgroundMark x1="31765" y1="1127" x2="31765" y2="1127"/>
                        <a14:backgroundMark x1="29412" y1="845" x2="29412" y2="845"/>
                        <a14:backgroundMark x1="27395" y1="845" x2="27059" y2="845"/>
                        <a14:backgroundMark x1="25378" y1="282" x2="25378" y2="282"/>
                        <a14:backgroundMark x1="24202" y1="282" x2="24202" y2="282"/>
                        <a14:backgroundMark x1="23025" y1="282" x2="23025" y2="282"/>
                        <a14:backgroundMark x1="21681" y1="0" x2="21681" y2="0"/>
                        <a14:backgroundMark x1="20168" y1="0" x2="20168" y2="0"/>
                        <a14:backgroundMark x1="18992" y1="0" x2="18992" y2="0"/>
                        <a14:backgroundMark x1="18655" y1="0" x2="18655" y2="0"/>
                        <a14:backgroundMark x1="17983" y1="0" x2="17983" y2="0"/>
                        <a14:backgroundMark x1="17479" y1="0" x2="17479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06" y="3355829"/>
            <a:ext cx="3477038" cy="207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8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C5D0B500-2D0D-CB9C-D713-3186CDD2B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89872" l="476" r="97381">
                        <a14:foregroundMark x1="10714" y1="35739" x2="2500" y2="40512"/>
                        <a14:foregroundMark x1="2500" y1="40512" x2="714" y2="45052"/>
                        <a14:foregroundMark x1="89762" y1="57858" x2="96310" y2="53551"/>
                        <a14:foregroundMark x1="96586" y1="46895" x2="96667" y2="44936"/>
                        <a14:foregroundMark x1="96667" y1="44936" x2="95833" y2="44354"/>
                        <a14:foregroundMark x1="97143" y1="48079" x2="97381" y2="49476"/>
                        <a14:backgroundMark x1="33690" y1="32363" x2="21548" y2="43772"/>
                        <a14:backgroundMark x1="21548" y1="43772" x2="25119" y2="52852"/>
                        <a14:backgroundMark x1="25119" y1="52852" x2="48690" y2="51572"/>
                        <a14:backgroundMark x1="48690" y1="51572" x2="64643" y2="55064"/>
                        <a14:backgroundMark x1="64643" y1="55064" x2="80238" y2="50990"/>
                        <a14:backgroundMark x1="80238" y1="50990" x2="76786" y2="43423"/>
                        <a14:backgroundMark x1="76786" y1="43423" x2="36667" y2="33760"/>
                        <a14:backgroundMark x1="36667" y1="33760" x2="35238" y2="34226"/>
                        <a14:backgroundMark x1="96429" y1="48428" x2="94762" y2="53318"/>
                        <a14:backgroundMark x1="95952" y1="47381" x2="96734" y2="48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997" b="31242"/>
          <a:stretch/>
        </p:blipFill>
        <p:spPr>
          <a:xfrm>
            <a:off x="91276" y="43092"/>
            <a:ext cx="7450999" cy="64327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4D00852-D069-4955-B22E-9553FDB1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443" y="422867"/>
            <a:ext cx="4775311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002060"/>
                </a:solidFill>
              </a:rPr>
              <a:t>Come Allestire il tuo Acquario?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B5F8CBD-A443-4812-9902-E80C85F02D0C}"/>
              </a:ext>
            </a:extLst>
          </p:cNvPr>
          <p:cNvSpPr txBox="1"/>
          <p:nvPr/>
        </p:nvSpPr>
        <p:spPr>
          <a:xfrm>
            <a:off x="1660360" y="1525034"/>
            <a:ext cx="70743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Scelta del tipo di Acquario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Scelta dei pesci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Distributore di cibo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Illuminazione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Pompa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Termoregolatore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Regolatore di livello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Tester digitali (Ca, CO2, pH, NO3, PO4, SiO4)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Reattore di calcio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Impianto di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Filtri (NO3, PO4, SiO4)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Schiumatoio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2060"/>
                </a:solidFill>
              </a:rPr>
              <a:t>Reattore ad alghe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A7419B1-9171-60E7-2F07-8CFF7679B4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0" t="8587"/>
          <a:stretch/>
        </p:blipFill>
        <p:spPr>
          <a:xfrm>
            <a:off x="8843892" y="2580730"/>
            <a:ext cx="2629840" cy="427684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173D6DB-358C-E250-F89C-0F2560B1CC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28" b="79395" l="69524" r="90119">
                        <a14:foregroundMark x1="69762" y1="67520" x2="69524" y2="68568"/>
                        <a14:foregroundMark x1="80119" y1="74971" x2="80119" y2="75902"/>
                        <a14:backgroundMark x1="77619" y1="67404" x2="74762" y2="671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709" t="62111" r="7313" b="18561"/>
          <a:stretch/>
        </p:blipFill>
        <p:spPr>
          <a:xfrm>
            <a:off x="7542275" y="2412465"/>
            <a:ext cx="2067131" cy="16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05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cquario, serbatoio, interni, contatore&#10;&#10;Descrizione generata automaticamente">
            <a:extLst>
              <a:ext uri="{FF2B5EF4-FFF2-40B4-BE49-F238E27FC236}">
                <a16:creationId xmlns:a16="http://schemas.microsoft.com/office/drawing/2014/main" id="{079EDA41-1F13-4F03-AAB6-EC2791533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" y="353218"/>
            <a:ext cx="5475671" cy="349987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D2C95E-E91B-4BB0-8F25-F16E54F4674D}"/>
              </a:ext>
            </a:extLst>
          </p:cNvPr>
          <p:cNvSpPr txBox="1"/>
          <p:nvPr/>
        </p:nvSpPr>
        <p:spPr>
          <a:xfrm>
            <a:off x="519430" y="407744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Allestimento Acquario Marino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616892-BBA1-4DA1-8959-CF855327FA7F}"/>
              </a:ext>
            </a:extLst>
          </p:cNvPr>
          <p:cNvSpPr txBox="1"/>
          <p:nvPr/>
        </p:nvSpPr>
        <p:spPr>
          <a:xfrm>
            <a:off x="6868753" y="2243354"/>
            <a:ext cx="4750904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Allestimento Acquario Tropicale (Dolce)</a:t>
            </a:r>
          </a:p>
        </p:txBody>
      </p:sp>
      <p:pic>
        <p:nvPicPr>
          <p:cNvPr id="11" name="Immagine 10" descr="Immagine che contiene acquario, serbatoio, interni, verde&#10;&#10;Descrizione generata automaticamente">
            <a:extLst>
              <a:ext uri="{FF2B5EF4-FFF2-40B4-BE49-F238E27FC236}">
                <a16:creationId xmlns:a16="http://schemas.microsoft.com/office/drawing/2014/main" id="{49A4B7FA-F877-4A62-8F15-0F75D3B59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99" y="2849010"/>
            <a:ext cx="5410303" cy="35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6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B6C667-5BF4-D498-B01B-C7F61F16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916" y="30480"/>
            <a:ext cx="3118168" cy="1174328"/>
          </a:xfrm>
        </p:spPr>
        <p:txBody>
          <a:bodyPr/>
          <a:lstStyle/>
          <a:p>
            <a:r>
              <a:rPr lang="it-IT" dirty="0">
                <a:solidFill>
                  <a:srgbClr val="002060"/>
                </a:solidFill>
              </a:rPr>
              <a:t>dispositivi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3CE5526B-F227-0EB8-4752-C3F16F57EC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961682"/>
              </p:ext>
            </p:extLst>
          </p:nvPr>
        </p:nvGraphicFramePr>
        <p:xfrm>
          <a:off x="655478" y="1849417"/>
          <a:ext cx="4219258" cy="349093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847535">
                  <a:extLst>
                    <a:ext uri="{9D8B030D-6E8A-4147-A177-3AD203B41FA5}">
                      <a16:colId xmlns:a16="http://schemas.microsoft.com/office/drawing/2014/main" val="3368311217"/>
                    </a:ext>
                  </a:extLst>
                </a:gridCol>
                <a:gridCol w="2371723">
                  <a:extLst>
                    <a:ext uri="{9D8B030D-6E8A-4147-A177-3AD203B41FA5}">
                      <a16:colId xmlns:a16="http://schemas.microsoft.com/office/drawing/2014/main" val="3978941638"/>
                    </a:ext>
                  </a:extLst>
                </a:gridCol>
              </a:tblGrid>
              <a:tr h="477396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dirty="0">
                          <a:effectLst/>
                        </a:rPr>
                        <a:t>Attuatori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400" u="none" strike="noStrike" dirty="0">
                          <a:effectLst/>
                        </a:rPr>
                        <a:t> 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923261"/>
                  </a:ext>
                </a:extLst>
              </a:tr>
              <a:tr h="4424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200" dirty="0">
                          <a:effectLst/>
                        </a:rPr>
                        <a:t>Illuminazione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000">
                          <a:effectLst/>
                        </a:rPr>
                        <a:t>LED120 / LED500 / LED850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9164460"/>
                  </a:ext>
                </a:extLst>
              </a:tr>
              <a:tr h="2584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200">
                          <a:effectLst/>
                        </a:rPr>
                        <a:t>Pompa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100" dirty="0">
                          <a:effectLst/>
                        </a:rPr>
                        <a:t>P1000 / P3000 / P5000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537731"/>
                  </a:ext>
                </a:extLst>
              </a:tr>
              <a:tr h="5309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200">
                          <a:effectLst/>
                        </a:rPr>
                        <a:t>Reattore di calcio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200">
                          <a:effectLst/>
                        </a:rPr>
                        <a:t>RDC1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8455076"/>
                  </a:ext>
                </a:extLst>
              </a:tr>
              <a:tr h="2509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Impianto di CO2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 dirty="0">
                          <a:effectLst/>
                        </a:rPr>
                        <a:t>ICO2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630755"/>
                  </a:ext>
                </a:extLst>
              </a:tr>
              <a:tr h="2509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Filtro Antinitrati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F001NO3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5562063"/>
                  </a:ext>
                </a:extLst>
              </a:tr>
              <a:tr h="2509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Filtro Antifosfati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 dirty="0">
                          <a:effectLst/>
                        </a:rPr>
                        <a:t>FOO1PO4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5299950"/>
                  </a:ext>
                </a:extLst>
              </a:tr>
              <a:tr h="2509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Filtro Antisilicati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F001SIO4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8787195"/>
                  </a:ext>
                </a:extLst>
              </a:tr>
              <a:tr h="2586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Schiumatoio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200">
                          <a:effectLst/>
                        </a:rPr>
                        <a:t>SKI1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2224742"/>
                  </a:ext>
                </a:extLst>
              </a:tr>
              <a:tr h="5192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Reattore ad alghe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200" dirty="0">
                          <a:effectLst/>
                        </a:rPr>
                        <a:t>RAA1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659646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23918CE8-8EA0-398C-202C-B422BE2F3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35805"/>
              </p:ext>
            </p:extLst>
          </p:nvPr>
        </p:nvGraphicFramePr>
        <p:xfrm>
          <a:off x="6817042" y="1168275"/>
          <a:ext cx="4219258" cy="1770083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2109629">
                  <a:extLst>
                    <a:ext uri="{9D8B030D-6E8A-4147-A177-3AD203B41FA5}">
                      <a16:colId xmlns:a16="http://schemas.microsoft.com/office/drawing/2014/main" val="4271189130"/>
                    </a:ext>
                  </a:extLst>
                </a:gridCol>
                <a:gridCol w="2109629">
                  <a:extLst>
                    <a:ext uri="{9D8B030D-6E8A-4147-A177-3AD203B41FA5}">
                      <a16:colId xmlns:a16="http://schemas.microsoft.com/office/drawing/2014/main" val="2936289159"/>
                    </a:ext>
                  </a:extLst>
                </a:gridCol>
              </a:tblGrid>
              <a:tr h="70736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 dirty="0">
                          <a:effectLst/>
                        </a:rPr>
                        <a:t>Attuatori &amp; Sensori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400" dirty="0">
                          <a:effectLst/>
                        </a:rPr>
                        <a:t> 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1587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388481"/>
                  </a:ext>
                </a:extLst>
              </a:tr>
              <a:tr h="3542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Distributore di cibo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5875" cap="rnd" cmpd="sng" algn="ctr">
                      <a:noFill/>
                      <a:prstDash val="solid"/>
                    </a:lnR>
                    <a:lnT w="1587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 dirty="0">
                          <a:effectLst/>
                        </a:rPr>
                        <a:t>DDC100 / DDC200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5875" cap="rnd" cmpd="sng" algn="ctr">
                      <a:noFill/>
                      <a:prstDash val="solid"/>
                    </a:lnL>
                    <a:lnR w="9525" cap="rnd" cmpd="sng" algn="ctr">
                      <a:noFill/>
                      <a:prstDash val="solid"/>
                    </a:lnR>
                    <a:lnT w="1587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7029461"/>
                  </a:ext>
                </a:extLst>
              </a:tr>
              <a:tr h="3542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Termoregolatore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587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SRR111 / SRR222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5875" cap="rnd" cmpd="sng" algn="ctr">
                      <a:noFill/>
                      <a:prstDash val="solid"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8685225"/>
                  </a:ext>
                </a:extLst>
              </a:tr>
              <a:tr h="3542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Regolatori di Livello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587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 dirty="0">
                          <a:effectLst/>
                        </a:rPr>
                        <a:t>RDL10 / RDL20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5875" cap="rnd" cmpd="sng" algn="ctr">
                      <a:noFill/>
                      <a:prstDash val="solid"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329117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C679396E-9E2E-3B78-2857-343B9345C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429861"/>
              </p:ext>
            </p:extLst>
          </p:nvPr>
        </p:nvGraphicFramePr>
        <p:xfrm>
          <a:off x="6817042" y="3515107"/>
          <a:ext cx="4219258" cy="251104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2109629">
                  <a:extLst>
                    <a:ext uri="{9D8B030D-6E8A-4147-A177-3AD203B41FA5}">
                      <a16:colId xmlns:a16="http://schemas.microsoft.com/office/drawing/2014/main" val="1353743091"/>
                    </a:ext>
                  </a:extLst>
                </a:gridCol>
                <a:gridCol w="2109629">
                  <a:extLst>
                    <a:ext uri="{9D8B030D-6E8A-4147-A177-3AD203B41FA5}">
                      <a16:colId xmlns:a16="http://schemas.microsoft.com/office/drawing/2014/main" val="2962859020"/>
                    </a:ext>
                  </a:extLst>
                </a:gridCol>
              </a:tblGrid>
              <a:tr h="62701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 dirty="0">
                          <a:effectLst/>
                        </a:rPr>
                        <a:t>Sensori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400" dirty="0">
                          <a:effectLst/>
                        </a:rPr>
                        <a:t> 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01789"/>
                  </a:ext>
                </a:extLst>
              </a:tr>
              <a:tr h="314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Tester di Calcio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T001CA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8145089"/>
                  </a:ext>
                </a:extLst>
              </a:tr>
              <a:tr h="314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Tester di CO2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T001CO2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992158"/>
                  </a:ext>
                </a:extLst>
              </a:tr>
              <a:tr h="314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Tester del pH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T001PH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5560149"/>
                  </a:ext>
                </a:extLst>
              </a:tr>
              <a:tr h="314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Tester di Nitrati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TOO1NO3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8362070"/>
                  </a:ext>
                </a:extLst>
              </a:tr>
              <a:tr h="314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Tester di Fosfati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T001PO4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8517161"/>
                  </a:ext>
                </a:extLst>
              </a:tr>
              <a:tr h="314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>
                          <a:effectLst/>
                        </a:rPr>
                        <a:t>Tester di Silicati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100" dirty="0">
                          <a:effectLst/>
                        </a:rPr>
                        <a:t>T001SIO4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6070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077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67FB3-43AC-46C1-B49F-E3F67DC5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942" y="228501"/>
            <a:ext cx="3657600" cy="979269"/>
          </a:xfrm>
        </p:spPr>
        <p:txBody>
          <a:bodyPr>
            <a:normAutofit/>
          </a:bodyPr>
          <a:lstStyle/>
          <a:p>
            <a:pPr algn="ctr"/>
            <a:r>
              <a:rPr lang="it-IT" sz="2800" dirty="0">
                <a:solidFill>
                  <a:srgbClr val="002060"/>
                </a:solidFill>
              </a:rPr>
              <a:t>Pompa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B366D6-176B-4460-B9FE-C20724D3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3" b="95387" l="3005" r="96526">
                        <a14:foregroundMark x1="66103" y1="95387" x2="66103" y2="95387"/>
                        <a14:foregroundMark x1="58592" y1="92062" x2="58592" y2="92062"/>
                        <a14:foregroundMark x1="92300" y1="35007" x2="92300" y2="35007"/>
                        <a14:foregroundMark x1="9108" y1="34125" x2="9108" y2="34125"/>
                        <a14:foregroundMark x1="37559" y1="1289" x2="37559" y2="1289"/>
                        <a14:foregroundMark x1="3005" y1="55563" x2="3005" y2="55563"/>
                        <a14:foregroundMark x1="3944" y1="88670" x2="3944" y2="88670"/>
                        <a14:foregroundMark x1="96526" y1="35278" x2="96526" y2="3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61" y="3892193"/>
            <a:ext cx="1629762" cy="27373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8E0E07-C0EE-4921-9B6B-B50561B82A86}"/>
              </a:ext>
            </a:extLst>
          </p:cNvPr>
          <p:cNvSpPr txBox="1"/>
          <p:nvPr/>
        </p:nvSpPr>
        <p:spPr>
          <a:xfrm>
            <a:off x="4499075" y="1120294"/>
            <a:ext cx="37762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pompa è il cuore dell’acquario, permette la circolazione di acqua e ossigeno in vasca, indispensabili per il corretto funzionamento del biosistema. La pompa viene fornita con un filtro, nel quale vengono trattenute tutte le scorie e le particelle nocive che vengono scomposte ed eliminate dalla flora batterica presente nel filtro stesso.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8A93B512-F878-3B2B-9111-3AB30FF0BAF0}"/>
              </a:ext>
            </a:extLst>
          </p:cNvPr>
          <p:cNvSpPr txBox="1">
            <a:spLocks/>
          </p:cNvSpPr>
          <p:nvPr/>
        </p:nvSpPr>
        <p:spPr>
          <a:xfrm>
            <a:off x="365616" y="518061"/>
            <a:ext cx="3924300" cy="892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2800" dirty="0">
                <a:solidFill>
                  <a:srgbClr val="002060"/>
                </a:solidFill>
              </a:rPr>
              <a:t>DISTRIBUTORE DI CIBO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34F69A2-99EF-A797-766C-A1D7508EECF7}"/>
              </a:ext>
            </a:extLst>
          </p:cNvPr>
          <p:cNvSpPr txBox="1"/>
          <p:nvPr/>
        </p:nvSpPr>
        <p:spPr>
          <a:xfrm>
            <a:off x="786017" y="1477595"/>
            <a:ext cx="31561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mangiatoia automatica evita il problema della distribuzione manuale del cibo in vasca o per dimenticanza o causa ferie.</a:t>
            </a:r>
          </a:p>
          <a:p>
            <a:r>
              <a:rPr lang="it-IT" sz="1600" dirty="0"/>
              <a:t>Si può graduare il cibo sia a fiocchi che in granuli e decidere l’ora che si vuole impostare per il rilascio del cibo in acquario.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AB6D1663-B448-8574-FBE9-B3822750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27" b="96620" l="2186" r="96995">
                        <a14:foregroundMark x1="9836" y1="37465" x2="9836" y2="37465"/>
                        <a14:foregroundMark x1="6557" y1="34648" x2="6557" y2="34648"/>
                        <a14:foregroundMark x1="3825" y1="32394" x2="3825" y2="32394"/>
                        <a14:foregroundMark x1="2732" y1="27606" x2="2732" y2="27606"/>
                        <a14:foregroundMark x1="74590" y1="13521" x2="74590" y2="13521"/>
                        <a14:foregroundMark x1="61202" y1="10704" x2="61202" y2="10704"/>
                        <a14:foregroundMark x1="53005" y1="10141" x2="53005" y2="10141"/>
                        <a14:foregroundMark x1="47814" y1="9859" x2="47814" y2="9859"/>
                        <a14:foregroundMark x1="53279" y1="11549" x2="67213" y2="15211"/>
                        <a14:foregroundMark x1="67213" y1="15211" x2="60383" y2="14930"/>
                        <a14:foregroundMark x1="74863" y1="10141" x2="71311" y2="11268"/>
                        <a14:foregroundMark x1="69399" y1="9014" x2="86066" y2="6479"/>
                        <a14:foregroundMark x1="86066" y1="6479" x2="87978" y2="6479"/>
                        <a14:foregroundMark x1="92077" y1="14930" x2="96995" y2="27324"/>
                        <a14:foregroundMark x1="92623" y1="13521" x2="92623" y2="13521"/>
                        <a14:foregroundMark x1="82514" y1="15493" x2="77049" y2="16620"/>
                        <a14:foregroundMark x1="69672" y1="16901" x2="69672" y2="16901"/>
                        <a14:foregroundMark x1="78415" y1="3099" x2="78415" y2="3099"/>
                        <a14:foregroundMark x1="82787" y1="3099" x2="82787" y2="3099"/>
                        <a14:foregroundMark x1="71585" y1="88732" x2="71585" y2="88732"/>
                        <a14:foregroundMark x1="63115" y1="89577" x2="63115" y2="89577"/>
                        <a14:foregroundMark x1="61475" y1="89577" x2="78962" y2="85352"/>
                        <a14:foregroundMark x1="73497" y1="90423" x2="81694" y2="88451"/>
                        <a14:foregroundMark x1="59290" y1="92113" x2="59290" y2="92113"/>
                        <a14:foregroundMark x1="59290" y1="88732" x2="59290" y2="88169"/>
                        <a14:foregroundMark x1="70219" y1="94366" x2="70219" y2="94366"/>
                        <a14:foregroundMark x1="75137" y1="94648" x2="75137" y2="94648"/>
                        <a14:foregroundMark x1="21038" y1="94366" x2="21038" y2="94366"/>
                        <a14:foregroundMark x1="25137" y1="86479" x2="25137" y2="86479"/>
                        <a14:foregroundMark x1="20765" y1="93521" x2="20765" y2="93521"/>
                        <a14:foregroundMark x1="18579" y1="91268" x2="18579" y2="91268"/>
                        <a14:foregroundMark x1="21585" y1="93521" x2="22404" y2="93803"/>
                        <a14:foregroundMark x1="25137" y1="95211" x2="25137" y2="95211"/>
                        <a14:foregroundMark x1="27596" y1="96901" x2="27596" y2="96901"/>
                        <a14:foregroundMark x1="36339" y1="93239" x2="36339" y2="93239"/>
                        <a14:foregroundMark x1="37705" y1="90986" x2="37705" y2="90986"/>
                        <a14:foregroundMark x1="40710" y1="89296" x2="40710" y2="89296"/>
                        <a14:foregroundMark x1="34426" y1="92113" x2="33060" y2="92676"/>
                        <a14:foregroundMark x1="31694" y1="94085" x2="30601" y2="94648"/>
                        <a14:foregroundMark x1="30328" y1="94930" x2="30328" y2="94930"/>
                        <a14:foregroundMark x1="41257" y1="88732" x2="41257" y2="88732"/>
                        <a14:foregroundMark x1="38525" y1="89577" x2="38525" y2="89577"/>
                        <a14:foregroundMark x1="32514" y1="94085" x2="32514" y2="94085"/>
                        <a14:foregroundMark x1="14481" y1="92676" x2="13934" y2="92394"/>
                        <a14:foregroundMark x1="12842" y1="92113" x2="12842" y2="92113"/>
                        <a14:foregroundMark x1="12295" y1="92113" x2="11749" y2="92113"/>
                        <a14:foregroundMark x1="11202" y1="91549" x2="11202" y2="91549"/>
                        <a14:foregroundMark x1="10383" y1="91549" x2="10383" y2="91549"/>
                        <a14:foregroundMark x1="16120" y1="90986" x2="16120" y2="90986"/>
                        <a14:foregroundMark x1="15027" y1="88732" x2="14208" y2="85634"/>
                        <a14:foregroundMark x1="13934" y1="85070" x2="13934" y2="85070"/>
                        <a14:foregroundMark x1="14208" y1="82254" x2="14208" y2="82254"/>
                        <a14:foregroundMark x1="23224" y1="78028" x2="23224" y2="78028"/>
                        <a14:foregroundMark x1="22131" y1="77746" x2="21038" y2="77465"/>
                        <a14:foregroundMark x1="16667" y1="72676" x2="16667" y2="72676"/>
                        <a14:foregroundMark x1="16120" y1="70986" x2="16120" y2="70986"/>
                        <a14:foregroundMark x1="16120" y1="74648" x2="16120" y2="74648"/>
                        <a14:foregroundMark x1="34153" y1="80563" x2="34153" y2="80563"/>
                        <a14:foregroundMark x1="35246" y1="79718" x2="35246" y2="79718"/>
                        <a14:foregroundMark x1="37705" y1="78028" x2="38525" y2="77465"/>
                        <a14:foregroundMark x1="39071" y1="76901" x2="39071" y2="76901"/>
                        <a14:foregroundMark x1="39891" y1="74930" x2="39891" y2="73521"/>
                        <a14:foregroundMark x1="40437" y1="71268" x2="40437" y2="71268"/>
                        <a14:foregroundMark x1="63661" y1="85352" x2="62842" y2="85352"/>
                        <a14:foregroundMark x1="60383" y1="84789" x2="60383" y2="83380"/>
                        <a14:foregroundMark x1="73497" y1="83380" x2="73497" y2="83380"/>
                        <a14:foregroundMark x1="73770" y1="81972" x2="73770" y2="81972"/>
                        <a14:foregroundMark x1="69945" y1="81127" x2="69945" y2="81127"/>
                        <a14:foregroundMark x1="82514" y1="85352" x2="82514" y2="85352"/>
                        <a14:foregroundMark x1="87705" y1="84225" x2="87705" y2="84225"/>
                        <a14:foregroundMark x1="9563" y1="92676" x2="9563" y2="92676"/>
                        <a14:foregroundMark x1="8743" y1="92676" x2="8743" y2="92676"/>
                        <a14:foregroundMark x1="9016" y1="89577" x2="9016" y2="89577"/>
                        <a14:foregroundMark x1="17486" y1="68732" x2="17486" y2="68732"/>
                        <a14:foregroundMark x1="16393" y1="68732" x2="16393" y2="68732"/>
                        <a14:foregroundMark x1="83607" y1="1127" x2="83607" y2="1127"/>
                        <a14:backgroundMark x1="82514" y1="282" x2="82514" y2="282"/>
                        <a14:backgroundMark x1="84153" y1="563" x2="84153" y2="563"/>
                        <a14:backgroundMark x1="85792" y1="0" x2="85792" y2="0"/>
                        <a14:backgroundMark x1="17213" y1="68732" x2="17213" y2="68732"/>
                        <a14:backgroundMark x1="17486" y1="68732" x2="17486" y2="68732"/>
                        <a14:backgroundMark x1="18033" y1="68732" x2="18033" y2="68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55" y="4332927"/>
            <a:ext cx="2201915" cy="213573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E51C798-85DB-16D1-8E76-E5060B9C2098}"/>
              </a:ext>
            </a:extLst>
          </p:cNvPr>
          <p:cNvSpPr txBox="1">
            <a:spLocks/>
          </p:cNvSpPr>
          <p:nvPr/>
        </p:nvSpPr>
        <p:spPr>
          <a:xfrm>
            <a:off x="8318042" y="364708"/>
            <a:ext cx="3508342" cy="11988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3200" dirty="0">
                <a:solidFill>
                  <a:srgbClr val="002060"/>
                </a:solidFill>
              </a:rPr>
              <a:t>Illuminazione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E69A4B9-F41D-E7DC-68DC-3A8C1B62E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5600" l="2200" r="99600">
                        <a14:foregroundMark x1="21600" y1="87200" x2="21600" y2="87200"/>
                        <a14:foregroundMark x1="8800" y1="79600" x2="8800" y2="79600"/>
                        <a14:foregroundMark x1="5200" y1="77200" x2="5200" y2="77200"/>
                        <a14:foregroundMark x1="5200" y1="81600" x2="5200" y2="81600"/>
                        <a14:foregroundMark x1="6400" y1="86200" x2="6800" y2="88600"/>
                        <a14:foregroundMark x1="12600" y1="90200" x2="16200" y2="90600"/>
                        <a14:foregroundMark x1="25000" y1="91200" x2="25000" y2="91200"/>
                        <a14:foregroundMark x1="23800" y1="82800" x2="43600" y2="80000"/>
                        <a14:foregroundMark x1="43600" y1="80000" x2="43600" y2="80000"/>
                        <a14:foregroundMark x1="50800" y1="80000" x2="57800" y2="83800"/>
                        <a14:foregroundMark x1="60400" y1="85200" x2="60400" y2="86200"/>
                        <a14:foregroundMark x1="45800" y1="89200" x2="66200" y2="90200"/>
                        <a14:foregroundMark x1="41600" y1="90600" x2="53600" y2="83800"/>
                        <a14:foregroundMark x1="45800" y1="77000" x2="51800" y2="77600"/>
                        <a14:foregroundMark x1="48000" y1="74000" x2="51400" y2="75000"/>
                        <a14:foregroundMark x1="35400" y1="75600" x2="25200" y2="75200"/>
                        <a14:foregroundMark x1="37800" y1="76200" x2="25800" y2="75200"/>
                        <a14:foregroundMark x1="2200" y1="75600" x2="19000" y2="95200"/>
                        <a14:foregroundMark x1="19000" y1="95200" x2="35600" y2="95600"/>
                        <a14:foregroundMark x1="35600" y1="95600" x2="63800" y2="93200"/>
                        <a14:foregroundMark x1="63800" y1="93200" x2="82600" y2="94800"/>
                        <a14:foregroundMark x1="51400" y1="74200" x2="53000" y2="74200"/>
                        <a14:foregroundMark x1="85200" y1="75000" x2="99000" y2="87800"/>
                        <a14:foregroundMark x1="99000" y1="87800" x2="99600" y2="93600"/>
                        <a14:foregroundMark x1="18400" y1="95600" x2="5400" y2="87600"/>
                        <a14:foregroundMark x1="2200" y1="82600" x2="5200" y2="93600"/>
                        <a14:foregroundMark x1="4600" y1="93800" x2="14000" y2="95600"/>
                        <a14:foregroundMark x1="89000" y1="10600" x2="92800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316" y="3800752"/>
            <a:ext cx="3180523" cy="229593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EAF8AB-CAB2-C798-4351-D7DDB002A504}"/>
              </a:ext>
            </a:extLst>
          </p:cNvPr>
          <p:cNvSpPr txBox="1"/>
          <p:nvPr/>
        </p:nvSpPr>
        <p:spPr>
          <a:xfrm>
            <a:off x="8936275" y="1613118"/>
            <a:ext cx="25394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luce nell’acquario è indispensabile in quanto  stimola l’attività dei pesci e fornisce alle piante l’energia per la fotosintesi clorofilliana.</a:t>
            </a:r>
          </a:p>
        </p:txBody>
      </p:sp>
    </p:spTree>
    <p:extLst>
      <p:ext uri="{BB962C8B-B14F-4D97-AF65-F5344CB8AC3E}">
        <p14:creationId xmlns:p14="http://schemas.microsoft.com/office/powerpoint/2010/main" val="4175218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0F885A-4A44-4728-A1BA-6F189C14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2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solidFill>
                  <a:srgbClr val="002060"/>
                </a:solidFill>
              </a:rPr>
              <a:t>Sistema di Riscaldamento e Raffreddamento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144D71-1D72-4504-8613-395193F08343}"/>
              </a:ext>
            </a:extLst>
          </p:cNvPr>
          <p:cNvSpPr txBox="1"/>
          <p:nvPr/>
        </p:nvSpPr>
        <p:spPr>
          <a:xfrm>
            <a:off x="1346236" y="1333608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Termometro</a:t>
            </a:r>
          </a:p>
        </p:txBody>
      </p:sp>
      <p:pic>
        <p:nvPicPr>
          <p:cNvPr id="8" name="Immagine 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727101D-A0A7-4815-87E7-8B5FF4873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7" b="91813" l="9942" r="89474">
                        <a14:foregroundMark x1="32749" y1="9357" x2="32749" y2="9357"/>
                        <a14:foregroundMark x1="37719" y1="77778" x2="37719" y2="77778"/>
                        <a14:foregroundMark x1="44444" y1="78070" x2="44444" y2="78070"/>
                        <a14:foregroundMark x1="37135" y1="71930" x2="37135" y2="71930"/>
                        <a14:foregroundMark x1="38012" y1="65497" x2="41520" y2="63743"/>
                        <a14:foregroundMark x1="46199" y1="63743" x2="51170" y2="63743"/>
                        <a14:foregroundMark x1="61111" y1="65497" x2="60819" y2="78655"/>
                        <a14:foregroundMark x1="57602" y1="80117" x2="47953" y2="81871"/>
                        <a14:foregroundMark x1="44152" y1="82456" x2="42398" y2="82456"/>
                        <a14:foregroundMark x1="42105" y1="73099" x2="42982" y2="71637"/>
                        <a14:foregroundMark x1="56725" y1="67251" x2="61696" y2="70175"/>
                        <a14:foregroundMark x1="64912" y1="66374" x2="66082" y2="66374"/>
                        <a14:foregroundMark x1="60819" y1="60234" x2="46784" y2="85380"/>
                        <a14:foregroundMark x1="46784" y1="85380" x2="37135" y2="67836"/>
                        <a14:foregroundMark x1="37135" y1="78947" x2="51170" y2="88012"/>
                        <a14:foregroundMark x1="38889" y1="83333" x2="48830" y2="91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2" y="3036353"/>
            <a:ext cx="2178740" cy="16287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725F94-F4E7-4085-A479-F08BF6B6A6B2}"/>
              </a:ext>
            </a:extLst>
          </p:cNvPr>
          <p:cNvSpPr txBox="1"/>
          <p:nvPr/>
        </p:nvSpPr>
        <p:spPr>
          <a:xfrm>
            <a:off x="1012969" y="1997799"/>
            <a:ext cx="2934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Col termometro possiamo monitorare la temperatura dell’acquario.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7D22CE-6EDD-4FC0-B9A3-108FBE420B89}"/>
              </a:ext>
            </a:extLst>
          </p:cNvPr>
          <p:cNvSpPr txBox="1"/>
          <p:nvPr/>
        </p:nvSpPr>
        <p:spPr>
          <a:xfrm>
            <a:off x="8949523" y="1290248"/>
            <a:ext cx="168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Riscaldatore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8BFAC2-8E5A-4F20-A087-D6FE8F21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33" b="90000" l="8500" r="94667">
                        <a14:foregroundMark x1="8500" y1="55500" x2="8500" y2="55500"/>
                        <a14:foregroundMark x1="10167" y1="9333" x2="10167" y2="9333"/>
                        <a14:foregroundMark x1="20333" y1="10500" x2="20333" y2="10500"/>
                        <a14:foregroundMark x1="9500" y1="29333" x2="9500" y2="29333"/>
                        <a14:foregroundMark x1="10167" y1="17667" x2="10167" y2="17667"/>
                        <a14:foregroundMark x1="9167" y1="11667" x2="9167" y2="11667"/>
                        <a14:foregroundMark x1="9167" y1="8667" x2="9167" y2="8667"/>
                        <a14:foregroundMark x1="9167" y1="6667" x2="9167" y2="6667"/>
                        <a14:foregroundMark x1="32500" y1="8500" x2="33167" y2="31000"/>
                        <a14:foregroundMark x1="44333" y1="10167" x2="43667" y2="25167"/>
                        <a14:foregroundMark x1="56833" y1="10000" x2="55833" y2="24000"/>
                        <a14:foregroundMark x1="69833" y1="9333" x2="68333" y2="20667"/>
                        <a14:foregroundMark x1="81000" y1="11333" x2="81000" y2="21500"/>
                        <a14:foregroundMark x1="93833" y1="11333" x2="93167" y2="25667"/>
                        <a14:foregroundMark x1="93500" y1="35500" x2="92833" y2="46333"/>
                        <a14:foregroundMark x1="92500" y1="39333" x2="94833" y2="50500"/>
                        <a14:foregroundMark x1="93833" y1="32500" x2="93833" y2="32500"/>
                        <a14:foregroundMark x1="69000" y1="4833" x2="69000" y2="4833"/>
                        <a14:foregroundMark x1="81000" y1="5167" x2="81000" y2="5167"/>
                        <a14:foregroundMark x1="93500" y1="5167" x2="93500" y2="5167"/>
                        <a14:foregroundMark x1="82333" y1="31667" x2="82667" y2="36500"/>
                        <a14:foregroundMark x1="56833" y1="5167" x2="56833" y2="5167"/>
                        <a14:foregroundMark x1="45333" y1="4833" x2="45333" y2="4833"/>
                        <a14:foregroundMark x1="32167" y1="5500" x2="32167" y2="5500"/>
                        <a14:foregroundMark x1="22000" y1="5167" x2="22000" y2="5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305" y="3721489"/>
            <a:ext cx="2248976" cy="255811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33B4832-2584-4780-AEB5-05655ADC8D89}"/>
              </a:ext>
            </a:extLst>
          </p:cNvPr>
          <p:cNvSpPr txBox="1"/>
          <p:nvPr/>
        </p:nvSpPr>
        <p:spPr>
          <a:xfrm>
            <a:off x="8013212" y="1756545"/>
            <a:ext cx="39976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Il riscaldatore è uno strumento che permette di impostare la temperatura dell’acqua in modo automatico evitando sbalzi termici. Durante il periodo estivo può essere lasciato comunque in vasca, nonostante la temperatura più mite.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33FFDF-9BBB-48B1-8079-B0B8A117AF42}"/>
              </a:ext>
            </a:extLst>
          </p:cNvPr>
          <p:cNvSpPr txBox="1"/>
          <p:nvPr/>
        </p:nvSpPr>
        <p:spPr>
          <a:xfrm>
            <a:off x="4229732" y="1817289"/>
            <a:ext cx="339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Ventole di Raffreddamento</a:t>
            </a:r>
          </a:p>
        </p:txBody>
      </p:sp>
      <p:pic>
        <p:nvPicPr>
          <p:cNvPr id="16" name="Immagine 15" descr="Immagine che contiene erba, verde, elettronico&#10;&#10;Descrizione generata automaticamente">
            <a:extLst>
              <a:ext uri="{FF2B5EF4-FFF2-40B4-BE49-F238E27FC236}">
                <a16:creationId xmlns:a16="http://schemas.microsoft.com/office/drawing/2014/main" id="{03402D86-F813-4772-BC50-7DAC7A948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07" y="2417246"/>
            <a:ext cx="3135174" cy="235267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49873E6-D86E-4AB0-9AAA-1C184FF01798}"/>
              </a:ext>
            </a:extLst>
          </p:cNvPr>
          <p:cNvSpPr txBox="1"/>
          <p:nvPr/>
        </p:nvSpPr>
        <p:spPr>
          <a:xfrm>
            <a:off x="3838975" y="5000546"/>
            <a:ext cx="4174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Le ventole hanno la funzione di spostare l’aria già densa di umidità e mettere a contatto con la superficie dell’acqua aria meno umida. In questo modo si accelerano il processo di evaporazione e di raffreddamento.</a:t>
            </a:r>
          </a:p>
        </p:txBody>
      </p:sp>
    </p:spTree>
    <p:extLst>
      <p:ext uri="{BB962C8B-B14F-4D97-AF65-F5344CB8AC3E}">
        <p14:creationId xmlns:p14="http://schemas.microsoft.com/office/powerpoint/2010/main" val="1532439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9A8AE1-6EDC-4AFC-9C00-495B353A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000" r="96500">
                        <a14:foregroundMark x1="6500" y1="75000" x2="6500" y2="75000"/>
                        <a14:foregroundMark x1="3000" y1="78500" x2="3000" y2="78500"/>
                        <a14:foregroundMark x1="2000" y1="71500" x2="2000" y2="71500"/>
                        <a14:foregroundMark x1="75000" y1="28000" x2="75000" y2="28000"/>
                        <a14:foregroundMark x1="70500" y1="25500" x2="70500" y2="25500"/>
                        <a14:foregroundMark x1="75000" y1="22500" x2="76500" y2="22500"/>
                        <a14:foregroundMark x1="93000" y1="24000" x2="94500" y2="25000"/>
                        <a14:foregroundMark x1="96500" y1="25500" x2="96500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94" y="880759"/>
            <a:ext cx="2981739" cy="298008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10F245-3A13-47EF-A2FD-7D1050EE36BF}"/>
              </a:ext>
            </a:extLst>
          </p:cNvPr>
          <p:cNvSpPr txBox="1"/>
          <p:nvPr/>
        </p:nvSpPr>
        <p:spPr>
          <a:xfrm>
            <a:off x="576207" y="1202270"/>
            <a:ext cx="2387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2060"/>
                </a:solidFill>
              </a:rPr>
              <a:t>REGOLATORI DI LIVELLO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0BA3D6-467F-4D20-B7B1-6E9D808C6076}"/>
              </a:ext>
            </a:extLst>
          </p:cNvPr>
          <p:cNvSpPr txBox="1"/>
          <p:nvPr/>
        </p:nvSpPr>
        <p:spPr>
          <a:xfrm>
            <a:off x="4178176" y="465260"/>
            <a:ext cx="3375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060"/>
                </a:solidFill>
              </a:rPr>
              <a:t>TESTER DIGITALI</a:t>
            </a:r>
          </a:p>
          <a:p>
            <a:pPr algn="ctr"/>
            <a:r>
              <a:rPr lang="it-IT" sz="2400" dirty="0">
                <a:solidFill>
                  <a:srgbClr val="002060"/>
                </a:solidFill>
              </a:rPr>
              <a:t>Ad esempio pH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3AD3D04-DE29-48AE-9541-245EDE8E00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91" b="97834" l="8000" r="90353">
                        <a14:foregroundMark x1="26291" y1="40544" x2="26224" y2="42859"/>
                        <a14:foregroundMark x1="82824" y1="56679" x2="68941" y2="83755"/>
                        <a14:foregroundMark x1="68941" y1="54753" x2="70118" y2="81829"/>
                        <a14:foregroundMark x1="73647" y1="51986" x2="77176" y2="77497"/>
                        <a14:foregroundMark x1="80235" y1="61372" x2="80706" y2="92058"/>
                        <a14:foregroundMark x1="68471" y1="83995" x2="75529" y2="97353"/>
                        <a14:foregroundMark x1="90588" y1="58243" x2="87529" y2="72443"/>
                        <a14:foregroundMark x1="61176" y1="60409" x2="63765" y2="72443"/>
                        <a14:foregroundMark x1="69412" y1="79182" x2="69412" y2="97954"/>
                        <a14:foregroundMark x1="76235" y1="4091" x2="74118" y2="26594"/>
                        <a14:backgroundMark x1="17647" y1="10469" x2="16706" y2="12876"/>
                        <a14:backgroundMark x1="9412" y1="9146" x2="17176" y2="34416"/>
                        <a14:backgroundMark x1="19765" y1="6258" x2="25882" y2="32972"/>
                        <a14:backgroundMark x1="24941" y1="11071" x2="32471" y2="26835"/>
                        <a14:backgroundMark x1="18118" y1="8063" x2="38118" y2="19615"/>
                        <a14:backgroundMark x1="26824" y1="6739" x2="31529" y2="14801"/>
                        <a14:backgroundMark x1="29412" y1="6980" x2="26353" y2="15042"/>
                        <a14:backgroundMark x1="34118" y1="5656" x2="26353" y2="14801"/>
                        <a14:backgroundMark x1="39765" y1="8063" x2="21176" y2="15884"/>
                        <a14:backgroundMark x1="18118" y1="8424" x2="6353" y2="18893"/>
                        <a14:backgroundMark x1="8471" y1="8664" x2="14118" y2="12395"/>
                        <a14:backgroundMark x1="12000" y1="4934" x2="13647" y2="12395"/>
                        <a14:backgroundMark x1="18118" y1="5897" x2="16235" y2="19134"/>
                        <a14:backgroundMark x1="14118" y1="4573" x2="30118" y2="16968"/>
                        <a14:backgroundMark x1="39765" y1="8664" x2="41176" y2="13959"/>
                        <a14:backgroundMark x1="35059" y1="10590" x2="39294" y2="15283"/>
                        <a14:backgroundMark x1="28941" y1="42960" x2="23294" y2="82310"/>
                        <a14:backgroundMark x1="20706" y1="40554" x2="15059" y2="74850"/>
                        <a14:backgroundMark x1="24941" y1="49940" x2="30588" y2="85800"/>
                        <a14:backgroundMark x1="35059" y1="69434" x2="35765" y2="84838"/>
                        <a14:backgroundMark x1="35765" y1="84838" x2="34118" y2="85078"/>
                        <a14:backgroundMark x1="19294" y1="64862" x2="20000" y2="87605"/>
                        <a14:backgroundMark x1="20000" y1="87605" x2="21176" y2="86883"/>
                        <a14:backgroundMark x1="15529" y1="61492" x2="17882" y2="82912"/>
                        <a14:backgroundMark x1="17882" y1="82912" x2="17647" y2="81829"/>
                        <a14:backgroundMark x1="12471" y1="57882" x2="16471" y2="83273"/>
                        <a14:backgroundMark x1="16471" y1="83273" x2="19294" y2="80987"/>
                        <a14:backgroundMark x1="23294" y1="56679" x2="18588" y2="80144"/>
                        <a14:backgroundMark x1="18588" y1="80144" x2="26353" y2="83394"/>
                        <a14:backgroundMark x1="36235" y1="54994" x2="30118" y2="87485"/>
                        <a14:backgroundMark x1="6824" y1="75331" x2="18824" y2="94705"/>
                        <a14:backgroundMark x1="19765" y1="85078" x2="26353" y2="90373"/>
                        <a14:backgroundMark x1="16706" y1="87726" x2="27529" y2="88448"/>
                        <a14:backgroundMark x1="22353" y1="80987" x2="26824" y2="93261"/>
                        <a14:backgroundMark x1="24471" y1="86041" x2="32000" y2="92780"/>
                        <a14:backgroundMark x1="25412" y1="83153" x2="34588" y2="88809"/>
                        <a14:backgroundMark x1="30588" y1="77016" x2="34588" y2="85319"/>
                        <a14:backgroundMark x1="26824" y1="37545" x2="24941" y2="40313"/>
                        <a14:backgroundMark x1="21882" y1="34055" x2="19765" y2="40072"/>
                        <a14:backgroundMark x1="20706" y1="33574" x2="24471" y2="35740"/>
                        <a14:backgroundMark x1="24941" y1="30325" x2="25412" y2="39952"/>
                        <a14:backgroundMark x1="26353" y1="32491" x2="32000" y2="41396"/>
                        <a14:backgroundMark x1="33176" y1="35499" x2="28471" y2="58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14"/>
          <a:stretch/>
        </p:blipFill>
        <p:spPr>
          <a:xfrm>
            <a:off x="6798661" y="1482680"/>
            <a:ext cx="799470" cy="379324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377A621-A1FC-43FA-A5F1-07BC6E873E7F}"/>
              </a:ext>
            </a:extLst>
          </p:cNvPr>
          <p:cNvSpPr txBox="1"/>
          <p:nvPr/>
        </p:nvSpPr>
        <p:spPr>
          <a:xfrm>
            <a:off x="4638314" y="1536174"/>
            <a:ext cx="17764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Misura la tossicità di sostanze chimiche ad esempio pH presenti in acquario come l’ammoniaca. Esistono vari tipi di test da effettuare in acqua, per esempio quello dei Nitrati, Solfati, e Silicati.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075951-2753-A185-B039-3E13318EC5EA}"/>
              </a:ext>
            </a:extLst>
          </p:cNvPr>
          <p:cNvSpPr txBox="1"/>
          <p:nvPr/>
        </p:nvSpPr>
        <p:spPr>
          <a:xfrm>
            <a:off x="711697" y="3820244"/>
            <a:ext cx="3734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 regolatori di livello dell’acqua sono importantissimi per garantire che rimanga sempre stabile il quantitativo di acqua e compensare eventuali evaporazioni e carenze.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56F9F27-2E28-7783-8339-1ED123F358A1}"/>
              </a:ext>
            </a:extLst>
          </p:cNvPr>
          <p:cNvSpPr txBox="1"/>
          <p:nvPr/>
        </p:nvSpPr>
        <p:spPr>
          <a:xfrm>
            <a:off x="8197074" y="880758"/>
            <a:ext cx="376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060"/>
                </a:solidFill>
              </a:rPr>
              <a:t>FILTRI</a:t>
            </a:r>
          </a:p>
          <a:p>
            <a:pPr algn="ctr"/>
            <a:r>
              <a:rPr lang="it-IT" sz="2400" dirty="0">
                <a:solidFill>
                  <a:srgbClr val="002060"/>
                </a:solidFill>
              </a:rPr>
              <a:t>Ad esempio </a:t>
            </a:r>
            <a:r>
              <a:rPr lang="it-IT" sz="2400" dirty="0" err="1">
                <a:solidFill>
                  <a:srgbClr val="002060"/>
                </a:solidFill>
              </a:rPr>
              <a:t>Antisilicati</a:t>
            </a:r>
            <a:r>
              <a:rPr lang="it-IT" sz="24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AEE89A-4691-3B75-F7D5-914FCFE0C5D2}"/>
              </a:ext>
            </a:extLst>
          </p:cNvPr>
          <p:cNvSpPr txBox="1"/>
          <p:nvPr/>
        </p:nvSpPr>
        <p:spPr>
          <a:xfrm>
            <a:off x="8263266" y="1850783"/>
            <a:ext cx="18779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Questo filtro elimina i silicati (SiO4) presenti in vasca eliminando anche tutte le alghe in eccesso.</a:t>
            </a:r>
          </a:p>
          <a:p>
            <a:r>
              <a:rPr lang="it-IT" sz="1600" dirty="0"/>
              <a:t>Ne esistono anche altri ad esempio: </a:t>
            </a:r>
            <a:r>
              <a:rPr lang="it-IT" sz="1600" dirty="0" err="1"/>
              <a:t>Antinitrati</a:t>
            </a:r>
            <a:r>
              <a:rPr lang="it-IT" sz="1600" dirty="0"/>
              <a:t> (NO3), </a:t>
            </a:r>
            <a:r>
              <a:rPr lang="it-IT" sz="1600" dirty="0" err="1"/>
              <a:t>Antifosfati</a:t>
            </a:r>
            <a:r>
              <a:rPr lang="it-IT" sz="1600" dirty="0"/>
              <a:t> (PO4).</a:t>
            </a:r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0E11CD-6FF0-2936-A70A-9B85CDAB5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77" b="96175" l="2069" r="90000">
                        <a14:foregroundMark x1="34483" y1="12459" x2="34483" y2="12459"/>
                        <a14:foregroundMark x1="13103" y1="5464" x2="55862" y2="48087"/>
                        <a14:foregroundMark x1="55862" y1="48087" x2="72414" y2="31475"/>
                        <a14:foregroundMark x1="72414" y1="31475" x2="77586" y2="68415"/>
                        <a14:foregroundMark x1="77586" y1="68415" x2="53793" y2="83060"/>
                        <a14:foregroundMark x1="53793" y1="83060" x2="30345" y2="86448"/>
                        <a14:foregroundMark x1="30345" y1="85574" x2="30345" y2="85574"/>
                        <a14:foregroundMark x1="19310" y1="89071" x2="19310" y2="89071"/>
                        <a14:foregroundMark x1="23448" y1="90710" x2="30345" y2="91475"/>
                        <a14:foregroundMark x1="44138" y1="93333" x2="48966" y2="93333"/>
                        <a14:foregroundMark x1="62069" y1="93333" x2="67586" y2="85574"/>
                        <a14:foregroundMark x1="70345" y1="84044" x2="70345" y2="84044"/>
                        <a14:foregroundMark x1="79310" y1="85902" x2="82069" y2="87978"/>
                        <a14:foregroundMark x1="82069" y1="90164" x2="75172" y2="94098"/>
                        <a14:foregroundMark x1="68276" y1="94973" x2="60690" y2="95519"/>
                        <a14:foregroundMark x1="53103" y1="96284" x2="8966" y2="92240"/>
                        <a14:foregroundMark x1="34483" y1="95956" x2="2069" y2="85355"/>
                        <a14:foregroundMark x1="48966" y1="83497" x2="16552" y2="66120"/>
                        <a14:foregroundMark x1="43448" y1="80000" x2="2759" y2="65792"/>
                        <a14:foregroundMark x1="15172" y1="82077" x2="6207" y2="76503"/>
                        <a14:foregroundMark x1="16552" y1="86448" x2="2759" y2="71475"/>
                        <a14:foregroundMark x1="63448" y1="79672" x2="78621" y2="74098"/>
                        <a14:foregroundMark x1="38621" y1="64481" x2="2759" y2="27104"/>
                        <a14:foregroundMark x1="14483" y1="39672" x2="9655" y2="13224"/>
                        <a14:foregroundMark x1="18621" y1="17486" x2="9655" y2="4918"/>
                        <a14:foregroundMark x1="37241" y1="10820" x2="11724" y2="3388"/>
                        <a14:foregroundMark x1="37931" y1="9508" x2="13103" y2="2077"/>
                        <a14:foregroundMark x1="53103" y1="10273" x2="41379" y2="4699"/>
                        <a14:foregroundMark x1="68276" y1="9727" x2="57931" y2="3934"/>
                        <a14:foregroundMark x1="77241" y1="13770" x2="73793" y2="8197"/>
                        <a14:foregroundMark x1="80690" y1="24153" x2="80000" y2="40984"/>
                        <a14:foregroundMark x1="78621" y1="15410" x2="79310" y2="36175"/>
                        <a14:foregroundMark x1="83448" y1="12459" x2="86897" y2="33552"/>
                        <a14:foregroundMark x1="85517" y1="15082" x2="79310" y2="41311"/>
                        <a14:foregroundMark x1="81379" y1="40437" x2="84828" y2="67760"/>
                        <a14:foregroundMark x1="86897" y1="38033" x2="86207" y2="62623"/>
                        <a14:foregroundMark x1="84138" y1="58142" x2="84828" y2="88743"/>
                        <a14:foregroundMark x1="88276" y1="78361" x2="84138" y2="93333"/>
                        <a14:foregroundMark x1="70345" y1="82951" x2="36552" y2="86448"/>
                        <a14:foregroundMark x1="47586" y1="69836" x2="26897" y2="81093"/>
                        <a14:foregroundMark x1="60000" y1="69071" x2="31034" y2="83497"/>
                        <a14:foregroundMark x1="61379" y1="65574" x2="41379" y2="78361"/>
                        <a14:foregroundMark x1="64828" y1="66120" x2="38621" y2="78907"/>
                        <a14:foregroundMark x1="52414" y1="68197" x2="6207" y2="77268"/>
                        <a14:foregroundMark x1="33793" y1="65792" x2="12414" y2="74098"/>
                        <a14:foregroundMark x1="12414" y1="62077" x2="10345" y2="75738"/>
                        <a14:foregroundMark x1="15862" y1="66120" x2="12414" y2="80546"/>
                        <a14:foregroundMark x1="8966" y1="89071" x2="4828" y2="951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183" y="1850783"/>
            <a:ext cx="1326097" cy="34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66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interni, elettrodomestico, caffettiera, mescolatrice&#10;&#10;Descrizione generata automaticamente">
            <a:extLst>
              <a:ext uri="{FF2B5EF4-FFF2-40B4-BE49-F238E27FC236}">
                <a16:creationId xmlns:a16="http://schemas.microsoft.com/office/drawing/2014/main" id="{BBDF5D76-31BE-4CF4-B75B-D0B29C6C5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4250" l="10000" r="90000">
                        <a14:foregroundMark x1="46375" y1="7125" x2="46375" y2="7125"/>
                        <a14:foregroundMark x1="34125" y1="8750" x2="34125" y2="8750"/>
                        <a14:foregroundMark x1="29250" y1="6750" x2="29250" y2="6750"/>
                        <a14:foregroundMark x1="31125" y1="6375" x2="32625" y2="6375"/>
                        <a14:foregroundMark x1="38375" y1="6000" x2="41000" y2="5625"/>
                        <a14:foregroundMark x1="44125" y1="4500" x2="45250" y2="4500"/>
                        <a14:foregroundMark x1="48250" y1="4500" x2="49875" y2="4500"/>
                        <a14:foregroundMark x1="38750" y1="60625" x2="38750" y2="60625"/>
                        <a14:foregroundMark x1="34875" y1="58375" x2="34875" y2="58375"/>
                        <a14:foregroundMark x1="35250" y1="44250" x2="35250" y2="44250"/>
                        <a14:foregroundMark x1="35625" y1="48000" x2="36875" y2="58750"/>
                        <a14:foregroundMark x1="38750" y1="91250" x2="43000" y2="93875"/>
                        <a14:foregroundMark x1="46375" y1="94250" x2="46375" y2="94250"/>
                        <a14:foregroundMark x1="32625" y1="72125" x2="34875" y2="59500"/>
                        <a14:foregroundMark x1="68875" y1="40750" x2="70500" y2="41125"/>
                        <a14:foregroundMark x1="71250" y1="40750" x2="75000" y2="41500"/>
                        <a14:foregroundMark x1="63125" y1="29375" x2="63125" y2="29375"/>
                        <a14:foregroundMark x1="66250" y1="31250" x2="66250" y2="31250"/>
                        <a14:foregroundMark x1="68875" y1="32375" x2="68875" y2="32375"/>
                        <a14:foregroundMark x1="70500" y1="34250" x2="70500" y2="34250"/>
                        <a14:foregroundMark x1="72000" y1="35875" x2="72000" y2="35875"/>
                        <a14:foregroundMark x1="64750" y1="30500" x2="64750" y2="30500"/>
                        <a14:foregroundMark x1="67000" y1="31250" x2="67000" y2="31250"/>
                        <a14:foregroundMark x1="74625" y1="44250" x2="74625" y2="4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7" y="1434049"/>
            <a:ext cx="1994952" cy="199495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E2AE2C4-71F2-4A81-A5FE-377401B3F1BC}"/>
              </a:ext>
            </a:extLst>
          </p:cNvPr>
          <p:cNvSpPr txBox="1"/>
          <p:nvPr/>
        </p:nvSpPr>
        <p:spPr>
          <a:xfrm>
            <a:off x="347796" y="3776910"/>
            <a:ext cx="2500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Lo schiumatoio o skimmer, è un apparecchio indispensabile in acquario marino, per la purificazione dell’acqua dai composti nocivi derivanti dal degrado di materia organica.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DE38EEE-288E-D099-66F6-622737957BD1}"/>
              </a:ext>
            </a:extLst>
          </p:cNvPr>
          <p:cNvSpPr txBox="1"/>
          <p:nvPr/>
        </p:nvSpPr>
        <p:spPr>
          <a:xfrm>
            <a:off x="3142199" y="1374386"/>
            <a:ext cx="2823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Fornisce anidride carbonica necessaria ad aiutare la crescita delle piante e abbassare valori di pH e kH.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D03E164-0891-569C-827C-2342CDFEB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2" b="96544" l="0" r="96941">
                        <a14:foregroundMark x1="24235" y1="55530" x2="24235" y2="55530"/>
                        <a14:foregroundMark x1="3294" y1="35023" x2="31529" y2="54839"/>
                        <a14:foregroundMark x1="31529" y1="54839" x2="34588" y2="64747"/>
                        <a14:foregroundMark x1="6353" y1="32949" x2="45882" y2="35023"/>
                        <a14:foregroundMark x1="45882" y1="35023" x2="50824" y2="66820"/>
                        <a14:foregroundMark x1="45412" y1="34332" x2="55294" y2="58986"/>
                        <a14:foregroundMark x1="55294" y1="58986" x2="55294" y2="60599"/>
                        <a14:foregroundMark x1="47529" y1="34332" x2="54588" y2="50691"/>
                        <a14:foregroundMark x1="54353" y1="32949" x2="54353" y2="32949"/>
                        <a14:foregroundMark x1="55529" y1="33871" x2="55059" y2="40783"/>
                        <a14:foregroundMark x1="55059" y1="43548" x2="53176" y2="60829"/>
                        <a14:foregroundMark x1="53176" y1="67051" x2="53412" y2="68203"/>
                        <a14:foregroundMark x1="4000" y1="91475" x2="4000" y2="91475"/>
                        <a14:foregroundMark x1="6824" y1="91935" x2="8706" y2="91935"/>
                        <a14:foregroundMark x1="15294" y1="91935" x2="17412" y2="91705"/>
                        <a14:foregroundMark x1="20706" y1="91475" x2="25412" y2="91475"/>
                        <a14:foregroundMark x1="30588" y1="91705" x2="32706" y2="91935"/>
                        <a14:foregroundMark x1="39529" y1="94470" x2="39529" y2="94470"/>
                        <a14:foregroundMark x1="44471" y1="94009" x2="45882" y2="94009"/>
                        <a14:foregroundMark x1="49882" y1="94009" x2="51059" y2="94009"/>
                        <a14:foregroundMark x1="55294" y1="94009" x2="55294" y2="94009"/>
                        <a14:foregroundMark x1="56471" y1="86406" x2="56235" y2="81567"/>
                        <a14:foregroundMark x1="56471" y1="82949" x2="56471" y2="82949"/>
                        <a14:foregroundMark x1="4706" y1="94009" x2="34118" y2="93779"/>
                        <a14:foregroundMark x1="34118" y1="93779" x2="46353" y2="94009"/>
                        <a14:foregroundMark x1="1647" y1="48157" x2="1882" y2="93779"/>
                        <a14:foregroundMark x1="4471" y1="83410" x2="4000" y2="83410"/>
                        <a14:foregroundMark x1="2118" y1="82488" x2="2118" y2="82488"/>
                        <a14:foregroundMark x1="0" y1="79954" x2="0" y2="79954"/>
                        <a14:foregroundMark x1="1176" y1="68433" x2="1176" y2="68433"/>
                        <a14:foregroundMark x1="941" y1="67972" x2="471" y2="65668"/>
                        <a14:foregroundMark x1="471" y1="64516" x2="706" y2="64055"/>
                        <a14:foregroundMark x1="706" y1="62673" x2="706" y2="62673"/>
                        <a14:foregroundMark x1="1176" y1="84101" x2="1176" y2="84101"/>
                        <a14:foregroundMark x1="1647" y1="86175" x2="1647" y2="86175"/>
                        <a14:foregroundMark x1="1647" y1="88479" x2="1647" y2="89401"/>
                        <a14:foregroundMark x1="1647" y1="91014" x2="1647" y2="91014"/>
                        <a14:foregroundMark x1="1176" y1="92396" x2="1176" y2="92396"/>
                        <a14:foregroundMark x1="706" y1="93548" x2="706" y2="93548"/>
                        <a14:foregroundMark x1="53412" y1="28571" x2="53412" y2="28571"/>
                        <a14:foregroundMark x1="53647" y1="26959" x2="53647" y2="26959"/>
                        <a14:foregroundMark x1="56471" y1="25576" x2="56471" y2="25576"/>
                        <a14:foregroundMark x1="58588" y1="25115" x2="58588" y2="25115"/>
                        <a14:foregroundMark x1="65647" y1="41705" x2="65647" y2="41705"/>
                        <a14:foregroundMark x1="65647" y1="39862" x2="65647" y2="39862"/>
                        <a14:foregroundMark x1="65647" y1="37788" x2="65647" y2="37788"/>
                        <a14:foregroundMark x1="65647" y1="35484" x2="65647" y2="35484"/>
                        <a14:foregroundMark x1="65412" y1="29954" x2="65412" y2="29954"/>
                        <a14:foregroundMark x1="65176" y1="26498" x2="65176" y2="26498"/>
                        <a14:foregroundMark x1="65882" y1="22350" x2="65882" y2="22350"/>
                        <a14:foregroundMark x1="66118" y1="24424" x2="66118" y2="24424"/>
                        <a14:foregroundMark x1="66118" y1="22581" x2="66118" y2="22581"/>
                        <a14:foregroundMark x1="66353" y1="21659" x2="66353" y2="21659"/>
                        <a14:foregroundMark x1="65882" y1="21198" x2="65882" y2="21198"/>
                        <a14:foregroundMark x1="65882" y1="20276" x2="65882" y2="20276"/>
                        <a14:foregroundMark x1="65882" y1="19124" x2="65882" y2="19124"/>
                        <a14:foregroundMark x1="65882" y1="17051" x2="65882" y2="17051"/>
                        <a14:foregroundMark x1="65647" y1="14747" x2="65647" y2="14747"/>
                        <a14:foregroundMark x1="65647" y1="12212" x2="65647" y2="12212"/>
                        <a14:foregroundMark x1="65647" y1="10599" x2="65647" y2="10599"/>
                        <a14:foregroundMark x1="65882" y1="9908" x2="65882" y2="9908"/>
                        <a14:foregroundMark x1="65647" y1="7604" x2="65647" y2="7604"/>
                        <a14:foregroundMark x1="65882" y1="5530" x2="65882" y2="5530"/>
                        <a14:foregroundMark x1="69176" y1="3226" x2="69176" y2="3226"/>
                        <a14:foregroundMark x1="72000" y1="2995" x2="72000" y2="2995"/>
                        <a14:foregroundMark x1="73647" y1="3226" x2="73647" y2="3226"/>
                        <a14:foregroundMark x1="67294" y1="3917" x2="67294" y2="3917"/>
                        <a14:foregroundMark x1="74824" y1="3226" x2="74824" y2="3226"/>
                        <a14:foregroundMark x1="76706" y1="2995" x2="76706" y2="2995"/>
                        <a14:foregroundMark x1="79059" y1="3226" x2="79059" y2="3226"/>
                        <a14:foregroundMark x1="82118" y1="2765" x2="82118" y2="2765"/>
                        <a14:foregroundMark x1="81647" y1="2304" x2="81647" y2="2304"/>
                        <a14:foregroundMark x1="82353" y1="3687" x2="78118" y2="13134"/>
                        <a14:foregroundMark x1="80235" y1="10829" x2="79294" y2="18894"/>
                        <a14:foregroundMark x1="82118" y1="10138" x2="82118" y2="13594"/>
                        <a14:foregroundMark x1="81412" y1="1152" x2="81412" y2="1152"/>
                        <a14:foregroundMark x1="82118" y1="1613" x2="82118" y2="1613"/>
                        <a14:foregroundMark x1="83765" y1="3687" x2="83765" y2="3687"/>
                        <a14:foregroundMark x1="85176" y1="3456" x2="85176" y2="3456"/>
                        <a14:foregroundMark x1="86353" y1="3226" x2="86353" y2="3226"/>
                        <a14:foregroundMark x1="86824" y1="2074" x2="86824" y2="2074"/>
                        <a14:foregroundMark x1="87294" y1="3687" x2="87294" y2="3687"/>
                        <a14:foregroundMark x1="87294" y1="2995" x2="87294" y2="2995"/>
                        <a14:foregroundMark x1="81412" y1="17972" x2="81412" y2="19124"/>
                        <a14:foregroundMark x1="81412" y1="20737" x2="81882" y2="21198"/>
                        <a14:foregroundMark x1="76941" y1="20276" x2="76941" y2="20276"/>
                        <a14:foregroundMark x1="81882" y1="20968" x2="82824" y2="20968"/>
                        <a14:foregroundMark x1="84471" y1="19124" x2="84941" y2="19355"/>
                        <a14:foregroundMark x1="82824" y1="22120" x2="82824" y2="25576"/>
                        <a14:foregroundMark x1="81647" y1="22581" x2="78824" y2="29724"/>
                        <a14:foregroundMark x1="79529" y1="25806" x2="76235" y2="36406"/>
                        <a14:foregroundMark x1="74588" y1="33641" x2="76941" y2="45392"/>
                        <a14:foregroundMark x1="84941" y1="36636" x2="86118" y2="45853"/>
                        <a14:foregroundMark x1="82824" y1="48848" x2="85176" y2="68894"/>
                        <a14:foregroundMark x1="87529" y1="50691" x2="87059" y2="61060"/>
                        <a14:foregroundMark x1="74588" y1="78341" x2="71529" y2="91475"/>
                        <a14:foregroundMark x1="82353" y1="91244" x2="85882" y2="91935"/>
                        <a14:foregroundMark x1="88471" y1="80876" x2="91765" y2="92166"/>
                        <a14:foregroundMark x1="93176" y1="90323" x2="95294" y2="96083"/>
                        <a14:foregroundMark x1="95294" y1="96544" x2="96941" y2="96544"/>
                        <a14:foregroundMark x1="68235" y1="90092" x2="68235" y2="90092"/>
                        <a14:foregroundMark x1="65882" y1="52765" x2="65882" y2="52765"/>
                        <a14:foregroundMark x1="65647" y1="55530" x2="65647" y2="55530"/>
                        <a14:foregroundMark x1="65412" y1="58295" x2="65176" y2="58756"/>
                        <a14:foregroundMark x1="61647" y1="32028" x2="61647" y2="32028"/>
                        <a14:foregroundMark x1="61882" y1="33410" x2="61882" y2="33641"/>
                        <a14:foregroundMark x1="65647" y1="32258" x2="65647" y2="32258"/>
                        <a14:foregroundMark x1="66824" y1="24194" x2="66824" y2="24194"/>
                        <a14:foregroundMark x1="82588" y1="45853" x2="82588" y2="45853"/>
                        <a14:foregroundMark x1="61647" y1="35023" x2="61647" y2="35023"/>
                        <a14:foregroundMark x1="61882" y1="37097" x2="61882" y2="37097"/>
                        <a14:foregroundMark x1="80706" y1="45622" x2="80235" y2="45622"/>
                        <a14:foregroundMark x1="80235" y1="48157" x2="80235" y2="48618"/>
                        <a14:foregroundMark x1="77176" y1="46313" x2="80941" y2="51613"/>
                        <a14:foregroundMark x1="82118" y1="46083" x2="82118" y2="46083"/>
                        <a14:foregroundMark x1="36706" y1="31106" x2="45647" y2="30876"/>
                        <a14:foregroundMark x1="85176" y1="91705" x2="85176" y2="91705"/>
                        <a14:foregroundMark x1="79529" y1="88479" x2="82588" y2="92396"/>
                        <a14:foregroundMark x1="91294" y1="41014" x2="91294" y2="41014"/>
                        <a14:foregroundMark x1="91294" y1="41935" x2="91059" y2="55530"/>
                        <a14:foregroundMark x1="91059" y1="41475" x2="91059" y2="41475"/>
                        <a14:foregroundMark x1="90824" y1="42857" x2="90824" y2="42857"/>
                        <a14:foregroundMark x1="90824" y1="43088" x2="90824" y2="43088"/>
                        <a14:foregroundMark x1="91765" y1="42627" x2="91765" y2="42627"/>
                        <a14:foregroundMark x1="91765" y1="41935" x2="91765" y2="41935"/>
                        <a14:foregroundMark x1="91294" y1="44700" x2="91529" y2="45392"/>
                        <a14:foregroundMark x1="91765" y1="45853" x2="91765" y2="45853"/>
                        <a14:foregroundMark x1="91529" y1="50000" x2="91529" y2="50000"/>
                        <a14:foregroundMark x1="91529" y1="50922" x2="91529" y2="50922"/>
                        <a14:foregroundMark x1="92000" y1="51613" x2="92000" y2="51613"/>
                        <a14:foregroundMark x1="92000" y1="50230" x2="92000" y2="50000"/>
                        <a14:foregroundMark x1="92000" y1="49539" x2="92000" y2="49539"/>
                        <a14:foregroundMark x1="92000" y1="48848" x2="92000" y2="48848"/>
                        <a14:foregroundMark x1="91529" y1="47926" x2="91529" y2="47926"/>
                        <a14:foregroundMark x1="91765" y1="47696" x2="91765" y2="47696"/>
                        <a14:foregroundMark x1="91765" y1="47465" x2="91765" y2="47465"/>
                        <a14:foregroundMark x1="91765" y1="46313" x2="91765" y2="46313"/>
                        <a14:foregroundMark x1="91765" y1="45392" x2="91765" y2="45392"/>
                        <a14:foregroundMark x1="91765" y1="44470" x2="91765" y2="44470"/>
                        <a14:foregroundMark x1="91765" y1="43779" x2="91765" y2="43779"/>
                        <a14:backgroundMark x1="63059" y1="25115" x2="63059" y2="25115"/>
                        <a14:backgroundMark x1="63294" y1="26728" x2="63294" y2="26728"/>
                        <a14:backgroundMark x1="63765" y1="28341" x2="63765" y2="28341"/>
                        <a14:backgroundMark x1="64000" y1="30415" x2="64000" y2="30415"/>
                        <a14:backgroundMark x1="64000" y1="32488" x2="64000" y2="32949"/>
                        <a14:backgroundMark x1="63294" y1="35714" x2="63294" y2="35714"/>
                        <a14:backgroundMark x1="64000" y1="37558" x2="64000" y2="37558"/>
                        <a14:backgroundMark x1="63765" y1="38479" x2="63765" y2="38479"/>
                        <a14:backgroundMark x1="63529" y1="44240" x2="63529" y2="44240"/>
                        <a14:backgroundMark x1="17176" y1="29263" x2="37659" y2="29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22" y="3877316"/>
            <a:ext cx="2078064" cy="242556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79BE8B2-C894-B7C7-053B-12D64784E039}"/>
              </a:ext>
            </a:extLst>
          </p:cNvPr>
          <p:cNvSpPr txBox="1"/>
          <p:nvPr/>
        </p:nvSpPr>
        <p:spPr>
          <a:xfrm>
            <a:off x="3142199" y="2764744"/>
            <a:ext cx="2400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pH: misura il livello di acidità o basicità</a:t>
            </a:r>
          </a:p>
          <a:p>
            <a:r>
              <a:rPr lang="it-IT" sz="1400" dirty="0"/>
              <a:t>kH: misura la quantità di calcio e di magnesio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04E466-E4BE-C30E-7877-E91615A0F418}"/>
              </a:ext>
            </a:extLst>
          </p:cNvPr>
          <p:cNvSpPr txBox="1"/>
          <p:nvPr/>
        </p:nvSpPr>
        <p:spPr>
          <a:xfrm>
            <a:off x="165093" y="655525"/>
            <a:ext cx="265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060"/>
                </a:solidFill>
              </a:rPr>
              <a:t>SCHIUMATOIO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81684A9-F4D9-009F-61D1-DE04BAD85E72}"/>
              </a:ext>
            </a:extLst>
          </p:cNvPr>
          <p:cNvSpPr txBox="1"/>
          <p:nvPr/>
        </p:nvSpPr>
        <p:spPr>
          <a:xfrm>
            <a:off x="2937058" y="769377"/>
            <a:ext cx="3375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060"/>
                </a:solidFill>
              </a:rPr>
              <a:t>IMPIANTO DI CO2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BE1B53-DA0C-821E-5675-976AABD4892E}"/>
              </a:ext>
            </a:extLst>
          </p:cNvPr>
          <p:cNvSpPr txBox="1"/>
          <p:nvPr/>
        </p:nvSpPr>
        <p:spPr>
          <a:xfrm>
            <a:off x="9484754" y="670970"/>
            <a:ext cx="1825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060"/>
                </a:solidFill>
              </a:rPr>
              <a:t>REATTORE AD ALGHE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1A32A27-E316-6A17-C835-027B529BD025}"/>
              </a:ext>
            </a:extLst>
          </p:cNvPr>
          <p:cNvSpPr txBox="1"/>
          <p:nvPr/>
        </p:nvSpPr>
        <p:spPr>
          <a:xfrm>
            <a:off x="6609184" y="621011"/>
            <a:ext cx="1825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2060"/>
                </a:solidFill>
              </a:rPr>
              <a:t>REATTORE DI CALCIO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0EBCD32-3E2C-8B9A-A832-2EBA43C2C98B}"/>
              </a:ext>
            </a:extLst>
          </p:cNvPr>
          <p:cNvSpPr txBox="1"/>
          <p:nvPr/>
        </p:nvSpPr>
        <p:spPr>
          <a:xfrm>
            <a:off x="6385567" y="3985016"/>
            <a:ext cx="23745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E’ un apparecchio in grado di sciogliere del granulato calcareo e arricchire in questo modo l’acqua dell’acquario con ioni di calcio e idrogeno carbonato.</a:t>
            </a:r>
          </a:p>
          <a:p>
            <a:r>
              <a:rPr lang="it-IT" sz="1600" dirty="0"/>
              <a:t>E’ utilizzato in acquari di grandi dimensioni.</a:t>
            </a:r>
          </a:p>
        </p:txBody>
      </p:sp>
      <p:pic>
        <p:nvPicPr>
          <p:cNvPr id="26" name="Immagine 25" descr="Immagine che contiene utensile da cucina&#10;&#10;Descrizione generata automaticamente">
            <a:extLst>
              <a:ext uri="{FF2B5EF4-FFF2-40B4-BE49-F238E27FC236}">
                <a16:creationId xmlns:a16="http://schemas.microsoft.com/office/drawing/2014/main" id="{5D125CEE-FC3D-B1A5-F9E0-FAEFA524F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1667" l="9735" r="93363">
                        <a14:foregroundMark x1="45575" y1="42333" x2="41150" y2="65667"/>
                        <a14:foregroundMark x1="32301" y1="56000" x2="30531" y2="78000"/>
                        <a14:foregroundMark x1="27876" y1="81667" x2="27876" y2="81667"/>
                        <a14:foregroundMark x1="26549" y1="78333" x2="26549" y2="81000"/>
                        <a14:foregroundMark x1="26106" y1="83333" x2="26106" y2="85333"/>
                        <a14:foregroundMark x1="26991" y1="88000" x2="27876" y2="88333"/>
                        <a14:foregroundMark x1="37168" y1="89333" x2="38053" y2="89333"/>
                        <a14:foregroundMark x1="44248" y1="89667" x2="45575" y2="89333"/>
                        <a14:foregroundMark x1="50000" y1="73000" x2="50000" y2="69667"/>
                        <a14:foregroundMark x1="49558" y1="62667" x2="50000" y2="59000"/>
                        <a14:foregroundMark x1="49558" y1="53667" x2="50000" y2="50000"/>
                        <a14:foregroundMark x1="52212" y1="44667" x2="53097" y2="43000"/>
                        <a14:foregroundMark x1="54425" y1="41333" x2="54425" y2="41333"/>
                        <a14:foregroundMark x1="35841" y1="35000" x2="34956" y2="36667"/>
                        <a14:foregroundMark x1="33186" y1="35333" x2="51327" y2="45667"/>
                        <a14:foregroundMark x1="34071" y1="30000" x2="39381" y2="29333"/>
                        <a14:foregroundMark x1="45133" y1="28667" x2="45133" y2="28667"/>
                        <a14:foregroundMark x1="44690" y1="24667" x2="44690" y2="24667"/>
                        <a14:foregroundMark x1="45133" y1="20667" x2="45133" y2="20667"/>
                        <a14:foregroundMark x1="45133" y1="18000" x2="45133" y2="18000"/>
                        <a14:foregroundMark x1="46018" y1="24333" x2="46018" y2="24333"/>
                        <a14:foregroundMark x1="38053" y1="24667" x2="49115" y2="24000"/>
                        <a14:foregroundMark x1="51770" y1="24333" x2="53097" y2="24667"/>
                        <a14:foregroundMark x1="35398" y1="25333" x2="33628" y2="24667"/>
                        <a14:foregroundMark x1="32743" y1="24333" x2="32743" y2="24333"/>
                        <a14:foregroundMark x1="25664" y1="72667" x2="25664" y2="72667"/>
                        <a14:foregroundMark x1="25664" y1="73667" x2="25664" y2="74667"/>
                        <a14:foregroundMark x1="26106" y1="75333" x2="26106" y2="76333"/>
                        <a14:foregroundMark x1="26549" y1="78000" x2="26549" y2="79000"/>
                        <a14:foregroundMark x1="25664" y1="78333" x2="25664" y2="78333"/>
                        <a14:foregroundMark x1="25664" y1="78000" x2="25664" y2="78000"/>
                        <a14:foregroundMark x1="68584" y1="48333" x2="68584" y2="48333"/>
                        <a14:foregroundMark x1="69027" y1="51000" x2="69027" y2="51000"/>
                        <a14:foregroundMark x1="69027" y1="44667" x2="69027" y2="44333"/>
                        <a14:foregroundMark x1="68584" y1="41333" x2="68584" y2="41333"/>
                        <a14:foregroundMark x1="69027" y1="50333" x2="69027" y2="50333"/>
                        <a14:foregroundMark x1="70354" y1="50000" x2="70354" y2="50000"/>
                        <a14:foregroundMark x1="71681" y1="50333" x2="71681" y2="50333"/>
                        <a14:foregroundMark x1="73009" y1="50333" x2="73451" y2="50333"/>
                        <a14:foregroundMark x1="74336" y1="50333" x2="74336" y2="50333"/>
                        <a14:foregroundMark x1="76106" y1="50667" x2="76106" y2="50667"/>
                        <a14:foregroundMark x1="77434" y1="51333" x2="77434" y2="51333"/>
                        <a14:foregroundMark x1="79204" y1="52667" x2="79204" y2="52667"/>
                        <a14:foregroundMark x1="84513" y1="59667" x2="84513" y2="59667"/>
                        <a14:foregroundMark x1="85398" y1="61667" x2="85398" y2="61667"/>
                        <a14:foregroundMark x1="85398" y1="60333" x2="85398" y2="60667"/>
                        <a14:foregroundMark x1="85398" y1="62000" x2="85398" y2="62000"/>
                        <a14:foregroundMark x1="85398" y1="64000" x2="85398" y2="68000"/>
                        <a14:foregroundMark x1="85841" y1="68333" x2="85841" y2="68667"/>
                        <a14:foregroundMark x1="86726" y1="46333" x2="86726" y2="46333"/>
                        <a14:foregroundMark x1="89823" y1="49333" x2="89823" y2="49333"/>
                        <a14:foregroundMark x1="91150" y1="50667" x2="91150" y2="50667"/>
                        <a14:foregroundMark x1="92478" y1="53000" x2="92478" y2="53000"/>
                        <a14:foregroundMark x1="93805" y1="53667" x2="93805" y2="53667"/>
                        <a14:foregroundMark x1="69912" y1="24000" x2="69912" y2="24000"/>
                        <a14:foregroundMark x1="59735" y1="6000" x2="59735" y2="6000"/>
                        <a14:foregroundMark x1="52655" y1="3000" x2="52655" y2="3000"/>
                        <a14:foregroundMark x1="50000" y1="88667" x2="50000" y2="88667"/>
                        <a14:foregroundMark x1="61947" y1="91667" x2="61947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40" y="1585091"/>
            <a:ext cx="2084663" cy="2133760"/>
          </a:xfrm>
          <a:prstGeom prst="rect">
            <a:avLst/>
          </a:prstGeom>
        </p:spPr>
      </p:pic>
      <p:pic>
        <p:nvPicPr>
          <p:cNvPr id="27" name="Immagine 26" descr="Immagine che contiene interni, plastica, elettrodomestico, robot da cucina&#10;&#10;Descrizione generata automaticamente">
            <a:extLst>
              <a:ext uri="{FF2B5EF4-FFF2-40B4-BE49-F238E27FC236}">
                <a16:creationId xmlns:a16="http://schemas.microsoft.com/office/drawing/2014/main" id="{467332B7-858B-8455-FDE1-B20CE1CFC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89" b="90000" l="10000" r="90000">
                        <a14:foregroundMark x1="30250" y1="9889" x2="30250" y2="9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94" y="4276230"/>
            <a:ext cx="2237540" cy="2312421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F3F9D1D-8CD9-2BBD-8C55-D7E9E860C906}"/>
              </a:ext>
            </a:extLst>
          </p:cNvPr>
          <p:cNvSpPr txBox="1"/>
          <p:nvPr/>
        </p:nvSpPr>
        <p:spPr>
          <a:xfrm>
            <a:off x="9141893" y="1611826"/>
            <a:ext cx="26494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Serve per mantenere a zero o a livelli molto bassi i fosfati e silicati in acquario di tipo reef e contrastare le alghe indesiderate con l’ausilio delle macroalghe coltivate al suo interno.</a:t>
            </a:r>
          </a:p>
          <a:p>
            <a:r>
              <a:rPr lang="it-IT" sz="1600" dirty="0"/>
              <a:t>È utilizzato in acquari di grandi dimensioni.</a:t>
            </a:r>
          </a:p>
        </p:txBody>
      </p:sp>
    </p:spTree>
    <p:extLst>
      <p:ext uri="{BB962C8B-B14F-4D97-AF65-F5344CB8AC3E}">
        <p14:creationId xmlns:p14="http://schemas.microsoft.com/office/powerpoint/2010/main" val="2433766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06411-25F9-47D1-B478-15E029163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070" y="273848"/>
            <a:ext cx="8142677" cy="722533"/>
          </a:xfrm>
        </p:spPr>
        <p:txBody>
          <a:bodyPr>
            <a:normAutofit/>
          </a:bodyPr>
          <a:lstStyle/>
          <a:p>
            <a:r>
              <a:rPr lang="it-IT" sz="3200" dirty="0">
                <a:solidFill>
                  <a:srgbClr val="002060"/>
                </a:solidFill>
              </a:rPr>
              <a:t>Tipologie di Pesci di acqua dolce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EB1B1CB-257E-0242-7626-C1AFA3A81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86944"/>
              </p:ext>
            </p:extLst>
          </p:nvPr>
        </p:nvGraphicFramePr>
        <p:xfrm>
          <a:off x="486767" y="1212366"/>
          <a:ext cx="4766304" cy="511276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83152">
                  <a:extLst>
                    <a:ext uri="{9D8B030D-6E8A-4147-A177-3AD203B41FA5}">
                      <a16:colId xmlns:a16="http://schemas.microsoft.com/office/drawing/2014/main" val="3541530744"/>
                    </a:ext>
                  </a:extLst>
                </a:gridCol>
                <a:gridCol w="2383152">
                  <a:extLst>
                    <a:ext uri="{9D8B030D-6E8A-4147-A177-3AD203B41FA5}">
                      <a16:colId xmlns:a16="http://schemas.microsoft.com/office/drawing/2014/main" val="356928954"/>
                    </a:ext>
                  </a:extLst>
                </a:gridCol>
              </a:tblGrid>
              <a:tr h="5873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600" b="1" i="1" dirty="0">
                          <a:effectLst/>
                        </a:rPr>
                        <a:t> </a:t>
                      </a:r>
                      <a:endParaRPr lang="it-IT" sz="1400" b="1" i="1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 dirty="0" err="1">
                          <a:effectLst/>
                        </a:rPr>
                        <a:t>Paracheirodon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axelrodi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600" b="1" dirty="0">
                          <a:effectLst/>
                        </a:rPr>
                        <a:t> </a:t>
                      </a:r>
                      <a:endParaRPr lang="it-IT" sz="1400" b="1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dirty="0">
                          <a:effectLst/>
                        </a:rPr>
                        <a:t>Cardinali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4572510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 dirty="0" err="1">
                          <a:effectLst/>
                        </a:rPr>
                        <a:t>Poecilia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reticulata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dirty="0" err="1">
                          <a:effectLst/>
                        </a:rPr>
                        <a:t>Guppy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635596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>
                          <a:effectLst/>
                        </a:rPr>
                        <a:t>Xiphophorus maculatus</a:t>
                      </a:r>
                      <a:endParaRPr lang="it-IT" sz="14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dirty="0" err="1">
                          <a:effectLst/>
                        </a:rPr>
                        <a:t>Platy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8570765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 dirty="0" err="1">
                          <a:effectLst/>
                        </a:rPr>
                        <a:t>Corydoras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>
                          <a:effectLst/>
                        </a:rPr>
                        <a:t>Pesce pulitore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6840538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>
                          <a:effectLst/>
                        </a:rPr>
                        <a:t>Symphysodon</a:t>
                      </a:r>
                      <a:endParaRPr lang="it-IT" sz="14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>
                          <a:effectLst/>
                        </a:rPr>
                        <a:t>Discus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9522169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 dirty="0" err="1">
                          <a:effectLst/>
                        </a:rPr>
                        <a:t>Paracheirodon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innesi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dirty="0">
                          <a:effectLst/>
                        </a:rPr>
                        <a:t>Neon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540520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>
                          <a:effectLst/>
                        </a:rPr>
                        <a:t>Siamese combattente</a:t>
                      </a:r>
                      <a:endParaRPr lang="it-IT" sz="14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>
                          <a:effectLst/>
                        </a:rPr>
                        <a:t>Betta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6014046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 dirty="0" err="1">
                          <a:effectLst/>
                        </a:rPr>
                        <a:t>Pterophyllun</a:t>
                      </a:r>
                      <a:r>
                        <a:rPr lang="it-IT" sz="1100" b="1" i="1" dirty="0">
                          <a:effectLst/>
                        </a:rPr>
                        <a:t> scalare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>
                          <a:effectLst/>
                        </a:rPr>
                        <a:t>Scalare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032306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>
                          <a:effectLst/>
                        </a:rPr>
                        <a:t>Melanotaenia boesemani</a:t>
                      </a:r>
                      <a:endParaRPr lang="it-IT" sz="14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>
                          <a:effectLst/>
                        </a:rPr>
                        <a:t>Pesce arcobaleno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3832701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 dirty="0" err="1">
                          <a:effectLst/>
                        </a:rPr>
                        <a:t>Barbus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barbus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>
                          <a:effectLst/>
                        </a:rPr>
                        <a:t>Barbo comune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3367484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 dirty="0" err="1">
                          <a:effectLst/>
                        </a:rPr>
                        <a:t>Epalzeorhynchos</a:t>
                      </a:r>
                      <a:r>
                        <a:rPr lang="it-IT" sz="1100" b="1" i="1" dirty="0">
                          <a:effectLst/>
                        </a:rPr>
                        <a:t> bicolor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>
                          <a:effectLst/>
                        </a:rPr>
                        <a:t>Squalo coda rossa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8877383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 dirty="0" err="1">
                          <a:effectLst/>
                        </a:rPr>
                        <a:t>Oreochromis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>
                          <a:effectLst/>
                        </a:rPr>
                        <a:t>Tilapa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649487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 dirty="0" err="1">
                          <a:effectLst/>
                        </a:rPr>
                        <a:t>Ancistrus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dolichopterus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>
                          <a:effectLst/>
                        </a:rPr>
                        <a:t>Pesce pulitore da vetro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1785927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 dirty="0" err="1">
                          <a:effectLst/>
                        </a:rPr>
                        <a:t>Carassius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auratus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>
                          <a:effectLst/>
                        </a:rPr>
                        <a:t>Pesce rosso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5495115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i="1" dirty="0" err="1">
                          <a:effectLst/>
                        </a:rPr>
                        <a:t>Xiphophorus</a:t>
                      </a:r>
                      <a:r>
                        <a:rPr lang="it-IT" sz="1100" b="1" i="1" dirty="0">
                          <a:effectLst/>
                        </a:rPr>
                        <a:t> </a:t>
                      </a:r>
                      <a:r>
                        <a:rPr lang="it-IT" sz="1100" b="1" i="1" dirty="0" err="1">
                          <a:effectLst/>
                        </a:rPr>
                        <a:t>helleri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>
                          <a:effectLst/>
                        </a:rPr>
                        <a:t>Portaspada</a:t>
                      </a:r>
                      <a:endParaRPr lang="it-IT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4704974"/>
                  </a:ext>
                </a:extLst>
              </a:tr>
              <a:tr h="3016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050" b="1" i="1" dirty="0" err="1">
                          <a:effectLst/>
                        </a:rPr>
                        <a:t>Chromobotia</a:t>
                      </a:r>
                      <a:r>
                        <a:rPr lang="it-IT" sz="1050" b="1" i="1" dirty="0">
                          <a:effectLst/>
                        </a:rPr>
                        <a:t> </a:t>
                      </a:r>
                      <a:r>
                        <a:rPr lang="it-IT" sz="1050" b="1" i="1" dirty="0" err="1">
                          <a:effectLst/>
                        </a:rPr>
                        <a:t>macracanthus</a:t>
                      </a:r>
                      <a:endParaRPr lang="it-IT" sz="14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359410" algn="l"/>
                          <a:tab pos="719455" algn="l"/>
                          <a:tab pos="1079500" algn="l"/>
                          <a:tab pos="1439545" algn="l"/>
                          <a:tab pos="1799590" algn="l"/>
                          <a:tab pos="2159635" algn="l"/>
                          <a:tab pos="2519680" algn="l"/>
                          <a:tab pos="2879725" algn="l"/>
                          <a:tab pos="3239770" algn="l"/>
                          <a:tab pos="3599815" algn="l"/>
                          <a:tab pos="3959860" algn="l"/>
                          <a:tab pos="4319905" algn="l"/>
                        </a:tabLst>
                      </a:pPr>
                      <a:r>
                        <a:rPr lang="it-IT" sz="1100" b="1" dirty="0" err="1">
                          <a:effectLst/>
                        </a:rPr>
                        <a:t>Botia</a:t>
                      </a:r>
                      <a:r>
                        <a:rPr lang="it-IT" sz="1100" b="1" dirty="0">
                          <a:effectLst/>
                        </a:rPr>
                        <a:t> pagliaccio</a:t>
                      </a:r>
                      <a:endParaRPr lang="it-IT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9269332"/>
                  </a:ext>
                </a:extLst>
              </a:tr>
            </a:tbl>
          </a:graphicData>
        </a:graphic>
      </p:graphicFrame>
      <p:pic>
        <p:nvPicPr>
          <p:cNvPr id="15" name="Immagine 14">
            <a:extLst>
              <a:ext uri="{FF2B5EF4-FFF2-40B4-BE49-F238E27FC236}">
                <a16:creationId xmlns:a16="http://schemas.microsoft.com/office/drawing/2014/main" id="{AFC1CA2C-2D53-755C-D9C5-66D7201C4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78" y="1484190"/>
            <a:ext cx="2959219" cy="174012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67F5F15-1040-C3DF-9345-597FB29BB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07" y="4008381"/>
            <a:ext cx="3020759" cy="158589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EA6CED2-5FA2-7A62-D3B5-83D74354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200" y="2115133"/>
            <a:ext cx="2590441" cy="183489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1DC1A7C-F5BD-7743-1723-01C21D3FD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02" y="4613600"/>
            <a:ext cx="2441440" cy="18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7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zione">
  <a:themeElements>
    <a:clrScheme name="Sezion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711</TotalTime>
  <Words>1075</Words>
  <Application>Microsoft Office PowerPoint</Application>
  <PresentationFormat>Widescreen</PresentationFormat>
  <Paragraphs>212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Sezione</vt:lpstr>
      <vt:lpstr>Progettazione E Implementazione di Sistemi Software In Rete</vt:lpstr>
      <vt:lpstr>Come Allestire il tuo Acquario?</vt:lpstr>
      <vt:lpstr>Presentazione standard di PowerPoint</vt:lpstr>
      <vt:lpstr>dispositivi</vt:lpstr>
      <vt:lpstr>Pompa</vt:lpstr>
      <vt:lpstr>Sistema di Riscaldamento e Raffreddamento</vt:lpstr>
      <vt:lpstr>Presentazione standard di PowerPoint</vt:lpstr>
      <vt:lpstr>Presentazione standard di PowerPoint</vt:lpstr>
      <vt:lpstr>Tipologie di Pesci di acqua dolce</vt:lpstr>
      <vt:lpstr>Tipologie di Pesci marini</vt:lpstr>
      <vt:lpstr>Presentazione standard di PowerPoint</vt:lpstr>
      <vt:lpstr>Presentazione standard di PowerPoint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Implementazione di Sistemi Software In Rete</dc:title>
  <dc:creator>Andrea Fornasiero</dc:creator>
  <cp:lastModifiedBy>Matteo Morando</cp:lastModifiedBy>
  <cp:revision>28</cp:revision>
  <dcterms:created xsi:type="dcterms:W3CDTF">2022-03-08T08:09:17Z</dcterms:created>
  <dcterms:modified xsi:type="dcterms:W3CDTF">2022-10-22T01:22:40Z</dcterms:modified>
</cp:coreProperties>
</file>